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8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  <p:sldId id="266" r:id="rId12"/>
    <p:sldId id="274" r:id="rId13"/>
    <p:sldId id="270" r:id="rId14"/>
    <p:sldId id="271" r:id="rId15"/>
    <p:sldId id="272" r:id="rId16"/>
    <p:sldId id="273" r:id="rId1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rbel" panose="020B0503020204020204" pitchFamily="34" charset="0"/>
      <p:regular r:id="rId23"/>
      <p:bold r:id="rId24"/>
      <p:italic r:id="rId25"/>
      <p:boldItalic r:id="rId26"/>
    </p:embeddedFont>
    <p:embeddedFont>
      <p:font typeface="Wingdings 2" panose="05020102010507070707" pitchFamily="18" charset="2"/>
      <p:regular r:id="rId27"/>
    </p:embeddedFont>
    <p:embeddedFont>
      <p:font typeface="Wingdings 3" panose="05040102010807070707" pitchFamily="18" charset="2"/>
      <p:regular r:id="rId28"/>
    </p:embeddedFont>
  </p:embeddedFontLst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49" autoAdjust="0"/>
    <p:restoredTop sz="94660"/>
  </p:normalViewPr>
  <p:slideViewPr>
    <p:cSldViewPr>
      <p:cViewPr varScale="1">
        <p:scale>
          <a:sx n="111" d="100"/>
          <a:sy n="111" d="100"/>
        </p:scale>
        <p:origin x="1560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E6CF56-CF5E-4D32-9776-628D4266A661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84F27-C132-4204-8AD2-2C08C0219125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2824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1</a:t>
            </a:fld>
            <a:endParaRPr lang="pt-PT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10</a:t>
            </a:fld>
            <a:endParaRPr lang="pt-PT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11</a:t>
            </a:fld>
            <a:endParaRPr lang="pt-PT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12</a:t>
            </a:fld>
            <a:endParaRPr lang="pt-PT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13</a:t>
            </a:fld>
            <a:endParaRPr lang="pt-PT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14</a:t>
            </a:fld>
            <a:endParaRPr lang="pt-PT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15</a:t>
            </a:fld>
            <a:endParaRPr lang="pt-PT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16</a:t>
            </a:fld>
            <a:endParaRPr lang="pt-PT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2</a:t>
            </a:fld>
            <a:endParaRPr lang="pt-PT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3</a:t>
            </a:fld>
            <a:endParaRPr lang="pt-PT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4</a:t>
            </a:fld>
            <a:endParaRPr lang="pt-PT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5</a:t>
            </a:fld>
            <a:endParaRPr lang="pt-PT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6</a:t>
            </a:fld>
            <a:endParaRPr lang="pt-PT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7</a:t>
            </a:fld>
            <a:endParaRPr lang="pt-PT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8</a:t>
            </a:fld>
            <a:endParaRPr lang="pt-PT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184F27-C132-4204-8AD2-2C08C0219125}" type="slidenum">
              <a:rPr lang="pt-PT" smtClean="0"/>
              <a:pPr/>
              <a:t>9</a:t>
            </a:fld>
            <a:endParaRPr lang="pt-PT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ângulo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pt-PT"/>
              <a:t>Clique para editar o estilo</a:t>
            </a:r>
            <a:endParaRPr kumimoji="0"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pt-PT"/>
              <a:t>Faça clique para editar o estilo</a:t>
            </a:r>
            <a:endParaRPr kumimoji="0"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  <p:sp>
        <p:nvSpPr>
          <p:cNvPr id="10" name="Rectângulo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PT"/>
              <a:t>Clique para editar o estilo</a:t>
            </a:r>
            <a:endParaRPr kumimoji="0"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t-PT"/>
              <a:t>Clique para editar os estilos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ângulo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ângulo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pt-PT"/>
              <a:t>Clique para editar o estilo</a:t>
            </a:r>
            <a:endParaRPr kumimoji="0"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pt-PT"/>
              <a:t>Clique para editar os estilos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pt-PT"/>
              <a:t>Clique para editar o estilo</a:t>
            </a:r>
            <a:endParaRPr kumimoji="0"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t-PT"/>
              <a:t>Clique para editar os estilos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ângulo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ângulo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pt-PT"/>
              <a:t>Clique para editar o estilo</a:t>
            </a:r>
            <a:endParaRPr kumimoji="0"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pt-PT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PT"/>
              <a:t>Clique para editar o estilo</a:t>
            </a:r>
            <a:endParaRPr kumimoji="0"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pt-PT"/>
              <a:t>Clique para editar os estilos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pt-PT"/>
              <a:t>Clique para editar os estilos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pt-PT"/>
              <a:t>Clique para editar o estilo</a:t>
            </a:r>
            <a:endParaRPr kumimoji="0"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pt-PT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pt-PT"/>
              <a:t>Clique para editar os estilos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pt-PT"/>
              <a:t>Clique para editar os estilos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PT"/>
              <a:t>Clique para editar o estilo</a:t>
            </a:r>
            <a:endParaRPr kumimoji="0"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pt-PT"/>
              <a:t>Clique para editar o estilo</a:t>
            </a:r>
            <a:endParaRPr kumimoji="0"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pt-PT"/>
              <a:t>Clique para editar os estilos</a:t>
            </a:r>
          </a:p>
          <a:p>
            <a:pPr lvl="1" eaLnBrk="1" latinLnBrk="0" hangingPunct="1"/>
            <a:r>
              <a:rPr lang="pt-PT"/>
              <a:t>Segundo nível</a:t>
            </a:r>
          </a:p>
          <a:p>
            <a:pPr lvl="2" eaLnBrk="1" latinLnBrk="0" hangingPunct="1"/>
            <a:r>
              <a:rPr lang="pt-PT"/>
              <a:t>Terceiro nível</a:t>
            </a:r>
          </a:p>
          <a:p>
            <a:pPr lvl="3" eaLnBrk="1" latinLnBrk="0" hangingPunct="1"/>
            <a:r>
              <a:rPr lang="pt-PT"/>
              <a:t>Quarto nível</a:t>
            </a:r>
          </a:p>
          <a:p>
            <a:pPr lvl="4" eaLnBrk="1" latinLnBrk="0" hangingPunct="1"/>
            <a:r>
              <a:rPr lang="pt-PT"/>
              <a:t>Quinto nível</a:t>
            </a:r>
            <a:endParaRPr kumimoji="0"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  <p:sp>
        <p:nvSpPr>
          <p:cNvPr id="12" name="Rectângulo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ângulo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pt-PT"/>
              <a:t>Clique para editar o estilo</a:t>
            </a:r>
            <a:endParaRPr kumimoji="0" lang="en-US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pt-PT"/>
              <a:t>Clique no ícone para adicionar uma imagem</a:t>
            </a:r>
            <a:endParaRPr kumimoji="0"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11" name="Rectângulo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ângulo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ângulo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ângulo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pt-PT"/>
              <a:t>Clique para editar o estilo</a:t>
            </a:r>
            <a:endParaRPr kumimoji="0"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pt-PT"/>
              <a:t>Clique para editar os estilos</a:t>
            </a:r>
          </a:p>
          <a:p>
            <a:pPr lvl="1" eaLnBrk="1" latinLnBrk="0" hangingPunct="1"/>
            <a:r>
              <a:rPr kumimoji="0" lang="pt-PT"/>
              <a:t>Segundo nível</a:t>
            </a:r>
          </a:p>
          <a:p>
            <a:pPr lvl="2" eaLnBrk="1" latinLnBrk="0" hangingPunct="1"/>
            <a:r>
              <a:rPr kumimoji="0" lang="pt-PT"/>
              <a:t>Terceiro nível</a:t>
            </a:r>
          </a:p>
          <a:p>
            <a:pPr lvl="3" eaLnBrk="1" latinLnBrk="0" hangingPunct="1"/>
            <a:r>
              <a:rPr kumimoji="0" lang="pt-PT"/>
              <a:t>Quarto nível</a:t>
            </a:r>
          </a:p>
          <a:p>
            <a:pPr lvl="4" eaLnBrk="1" latinLnBrk="0" hangingPunct="1"/>
            <a:r>
              <a:rPr kumimoji="0" lang="pt-PT"/>
              <a:t>Quinto nível</a:t>
            </a:r>
            <a:endParaRPr kumimoji="0"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A04D8EC3-6A88-45D3-84BB-83E825A3F8FA}" type="datetimeFigureOut">
              <a:rPr lang="pt-PT" smtClean="0"/>
              <a:pPr/>
              <a:t>10/07/2018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5C0B39F0-12CC-4715-9B76-E7D04255A20B}" type="slidenum">
              <a:rPr lang="pt-PT" smtClean="0"/>
              <a:pPr/>
              <a:t>‹nº›</a:t>
            </a:fld>
            <a:endParaRPr lang="pt-P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://cran.r-project.org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://cran.r-project.org/bin/windows/base/R-3.0.0-win.ex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studio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hyperlink" Target="http://notepad-plus-plus.or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91680" y="2132856"/>
            <a:ext cx="5957902" cy="1008112"/>
          </a:xfrm>
        </p:spPr>
        <p:txBody>
          <a:bodyPr>
            <a:normAutofit/>
          </a:bodyPr>
          <a:lstStyle/>
          <a:p>
            <a:r>
              <a:rPr lang="en-GB" sz="5400" dirty="0"/>
              <a:t>Introduction to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732240" y="5445224"/>
            <a:ext cx="2296324" cy="371428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FCUP | July 2018</a:t>
            </a:r>
          </a:p>
        </p:txBody>
      </p:sp>
      <p:pic>
        <p:nvPicPr>
          <p:cNvPr id="1026" name="Picture 2" descr="https://www.r-project.org/logo/R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921" y="2163986"/>
            <a:ext cx="1080120" cy="945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6. Data structures</a:t>
            </a:r>
            <a:br>
              <a:rPr lang="en-GB" sz="4800" dirty="0"/>
            </a:br>
            <a:r>
              <a:rPr lang="en-GB" sz="1600" dirty="0"/>
              <a:t>Object orientation</a:t>
            </a:r>
            <a:endParaRPr lang="en-GB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58522" y="2065693"/>
            <a:ext cx="4071396" cy="3941060"/>
          </a:xfrm>
        </p:spPr>
        <p:txBody>
          <a:bodyPr>
            <a:normAutofit fontScale="62500" lnSpcReduction="20000"/>
          </a:bodyPr>
          <a:lstStyle/>
          <a:p>
            <a:r>
              <a:rPr lang="en-GB" sz="2600" dirty="0"/>
              <a:t>R is an </a:t>
            </a:r>
            <a:r>
              <a:rPr lang="en-GB" sz="2600" b="1" dirty="0"/>
              <a:t>object oriented language </a:t>
            </a:r>
            <a:r>
              <a:rPr lang="en-GB" sz="2600" dirty="0"/>
              <a:t>which means that each resource stored in memory belongs to a certain </a:t>
            </a:r>
            <a:r>
              <a:rPr lang="en-GB" sz="2600" b="1" dirty="0"/>
              <a:t>class</a:t>
            </a:r>
            <a:r>
              <a:rPr lang="en-GB" sz="2600" dirty="0"/>
              <a:t> (e.g., vector, matrix, data frame, list)</a:t>
            </a:r>
          </a:p>
          <a:p>
            <a:endParaRPr lang="en-GB" sz="2600" dirty="0"/>
          </a:p>
          <a:p>
            <a:r>
              <a:rPr lang="en-GB" sz="2600" dirty="0"/>
              <a:t>The </a:t>
            </a:r>
            <a:r>
              <a:rPr lang="en-GB" sz="2600" b="1" dirty="0"/>
              <a:t>class</a:t>
            </a:r>
            <a:r>
              <a:rPr lang="en-GB" sz="2600" dirty="0"/>
              <a:t> determines the structure of the data, its </a:t>
            </a:r>
            <a:r>
              <a:rPr lang="en-GB" sz="2600" b="1" dirty="0"/>
              <a:t>properties/attributes</a:t>
            </a:r>
            <a:r>
              <a:rPr lang="en-GB" sz="2600" dirty="0"/>
              <a:t>, ways to </a:t>
            </a:r>
            <a:r>
              <a:rPr lang="en-GB" sz="2600" b="1" dirty="0"/>
              <a:t>access</a:t>
            </a:r>
            <a:r>
              <a:rPr lang="en-GB" sz="2600" dirty="0"/>
              <a:t> it, as well as, </a:t>
            </a:r>
            <a:r>
              <a:rPr lang="en-GB" sz="2600" b="1" dirty="0"/>
              <a:t>functions/methods</a:t>
            </a:r>
            <a:r>
              <a:rPr lang="en-GB" sz="2600" dirty="0"/>
              <a:t> applicable</a:t>
            </a:r>
          </a:p>
          <a:p>
            <a:pPr marL="118872" indent="0">
              <a:buNone/>
            </a:pPr>
            <a:endParaRPr lang="en-GB" sz="2600" b="1" i="1" dirty="0"/>
          </a:p>
          <a:p>
            <a:r>
              <a:rPr lang="en-GB" sz="2600" dirty="0"/>
              <a:t>All objects (or variables) have a </a:t>
            </a:r>
            <a:r>
              <a:rPr lang="en-GB" sz="2600" b="1" dirty="0"/>
              <a:t>name</a:t>
            </a:r>
            <a:r>
              <a:rPr lang="en-GB" sz="2600" dirty="0"/>
              <a:t> and can store different types of data (e.g., integer, real or complex numbers, text strings, expressions)</a:t>
            </a:r>
          </a:p>
          <a:p>
            <a:endParaRPr lang="en-GB" sz="2600" dirty="0"/>
          </a:p>
          <a:p>
            <a:r>
              <a:rPr lang="en-GB" sz="2600" dirty="0"/>
              <a:t>Object names are </a:t>
            </a:r>
            <a:r>
              <a:rPr lang="en-GB" sz="2600" b="1" dirty="0"/>
              <a:t>case-sensitive</a:t>
            </a:r>
            <a:r>
              <a:rPr lang="en-GB" sz="2600" dirty="0"/>
              <a:t>. Only characters </a:t>
            </a:r>
            <a:r>
              <a:rPr lang="en-GB" sz="2600" dirty="0" err="1"/>
              <a:t>aA-zZ</a:t>
            </a:r>
            <a:r>
              <a:rPr lang="en-GB" sz="2600" dirty="0"/>
              <a:t>, numbers 0:9 and the period (.) can be used in names. Object names can’t start by a number</a:t>
            </a:r>
          </a:p>
        </p:txBody>
      </p:sp>
      <p:sp>
        <p:nvSpPr>
          <p:cNvPr id="8" name="Marcador de Posição de Conteúdo 2"/>
          <p:cNvSpPr txBox="1">
            <a:spLocks/>
          </p:cNvSpPr>
          <p:nvPr/>
        </p:nvSpPr>
        <p:spPr>
          <a:xfrm>
            <a:off x="4857752" y="2357429"/>
            <a:ext cx="3786214" cy="3447835"/>
          </a:xfrm>
          <a:prstGeom prst="rect">
            <a:avLst/>
          </a:prstGeom>
        </p:spPr>
        <p:txBody>
          <a:bodyPr vert="horz" lIns="54864" tIns="91440" rtlCol="0">
            <a:noAutofit/>
          </a:bodyPr>
          <a:lstStyle/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Input data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 &lt;- 10.5 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press [Enter]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 &lt;- 10.5; y&lt;-log(2.745) 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multi-line</a:t>
            </a: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# [1] 10.5 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z &lt;- x + y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print(z) 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11.50978</a:t>
            </a: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a &lt;- 5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b &lt;- a ^ 2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c &lt;- (b + (1/3) * 45) / 2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c 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20</a:t>
            </a: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Check and delete objects in memory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ls() 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"a" "b" "c" "x" "y" "z“</a:t>
            </a:r>
          </a:p>
          <a:p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objects() 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"b" "c" "x" "y" "z"</a:t>
            </a:r>
          </a:p>
          <a:p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rm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(a)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# Remove object a</a:t>
            </a: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 marL="438912" marR="0" lvl="0" indent="-3200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tabLst/>
              <a:defRPr/>
            </a:pPr>
            <a:endParaRPr kumimoji="0" lang="en-GB" sz="12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cxnSp>
        <p:nvCxnSpPr>
          <p:cNvPr id="10" name="Conexão recta 9"/>
          <p:cNvCxnSpPr/>
          <p:nvPr/>
        </p:nvCxnSpPr>
        <p:spPr>
          <a:xfrm rot="5400000">
            <a:off x="2751125" y="4035429"/>
            <a:ext cx="3643338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6. Data structures</a:t>
            </a:r>
            <a:br>
              <a:rPr lang="en-GB" sz="4800" dirty="0"/>
            </a:br>
            <a:r>
              <a:rPr lang="en-GB" sz="1600" dirty="0"/>
              <a:t>Vectors</a:t>
            </a:r>
            <a:endParaRPr lang="en-GB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42844" y="2002521"/>
            <a:ext cx="3929090" cy="4306799"/>
          </a:xfrm>
        </p:spPr>
        <p:txBody>
          <a:bodyPr>
            <a:normAutofit fontScale="62500" lnSpcReduction="20000"/>
          </a:bodyPr>
          <a:lstStyle/>
          <a:p>
            <a:r>
              <a:rPr lang="en-GB" sz="2600" dirty="0"/>
              <a:t>Allows storing </a:t>
            </a:r>
            <a:r>
              <a:rPr lang="en-GB" sz="2600" b="1" dirty="0"/>
              <a:t>one or more values of the same type </a:t>
            </a:r>
            <a:r>
              <a:rPr lang="en-GB" sz="2600" dirty="0"/>
              <a:t>(e.g., integer numbers, strings of text)</a:t>
            </a:r>
          </a:p>
          <a:p>
            <a:endParaRPr lang="en-GB" sz="2600" dirty="0"/>
          </a:p>
          <a:p>
            <a:r>
              <a:rPr lang="en-GB" sz="2600" dirty="0"/>
              <a:t>Each element of the vector can be individually accessed (</a:t>
            </a:r>
            <a:r>
              <a:rPr lang="en-GB" sz="2600" b="1" dirty="0"/>
              <a:t>indexation</a:t>
            </a:r>
            <a:r>
              <a:rPr lang="en-GB" sz="2600" dirty="0"/>
              <a:t>)</a:t>
            </a:r>
          </a:p>
          <a:p>
            <a:endParaRPr lang="en-GB" sz="2600" b="1" i="1" dirty="0"/>
          </a:p>
          <a:p>
            <a:r>
              <a:rPr lang="en-GB" sz="2600" dirty="0"/>
              <a:t>All vectors have a ‘mode’ and a ‘size’ attributes</a:t>
            </a:r>
          </a:p>
          <a:p>
            <a:endParaRPr lang="en-GB" sz="2600" dirty="0"/>
          </a:p>
          <a:p>
            <a:r>
              <a:rPr lang="en-GB" sz="2600" dirty="0"/>
              <a:t>Modes: </a:t>
            </a:r>
            <a:r>
              <a:rPr lang="en-GB" sz="2600" b="1" i="1" dirty="0"/>
              <a:t>character</a:t>
            </a:r>
            <a:r>
              <a:rPr lang="en-GB" sz="2600" dirty="0"/>
              <a:t> (stores text values), </a:t>
            </a:r>
            <a:r>
              <a:rPr lang="en-GB" sz="2600" b="1" i="1" dirty="0"/>
              <a:t>logical</a:t>
            </a:r>
            <a:r>
              <a:rPr lang="en-GB" sz="2600" dirty="0"/>
              <a:t> (</a:t>
            </a:r>
            <a:r>
              <a:rPr lang="en-GB" sz="2600" dirty="0" err="1"/>
              <a:t>boolean</a:t>
            </a:r>
            <a:r>
              <a:rPr lang="en-GB" sz="2600" dirty="0"/>
              <a:t> TRUE/FALSE values), </a:t>
            </a:r>
            <a:r>
              <a:rPr lang="en-GB" sz="2600" b="1" i="1" dirty="0"/>
              <a:t>numeric</a:t>
            </a:r>
            <a:r>
              <a:rPr lang="en-GB" sz="2600" dirty="0"/>
              <a:t> (integer or real values) and </a:t>
            </a:r>
            <a:r>
              <a:rPr lang="en-GB" sz="2600" b="1" i="1" dirty="0"/>
              <a:t>complex</a:t>
            </a:r>
            <a:r>
              <a:rPr lang="en-GB" sz="2600" dirty="0"/>
              <a:t> numbers</a:t>
            </a:r>
          </a:p>
          <a:p>
            <a:endParaRPr lang="en-GB" sz="2600" dirty="0"/>
          </a:p>
          <a:p>
            <a:r>
              <a:rPr lang="en-GB" sz="2600" dirty="0"/>
              <a:t>The function </a:t>
            </a:r>
            <a:r>
              <a:rPr lang="en-GB" sz="2600" b="1" i="1" dirty="0"/>
              <a:t>length() </a:t>
            </a:r>
            <a:r>
              <a:rPr lang="en-GB" sz="2600" dirty="0"/>
              <a:t>can be used to get the vector size</a:t>
            </a:r>
          </a:p>
          <a:p>
            <a:endParaRPr lang="en-GB" sz="2600" i="1" dirty="0"/>
          </a:p>
          <a:p>
            <a:r>
              <a:rPr lang="en-GB" sz="2600" dirty="0"/>
              <a:t>The </a:t>
            </a:r>
            <a:r>
              <a:rPr lang="en-GB" sz="2600" b="1" dirty="0"/>
              <a:t>concatenation function c() </a:t>
            </a:r>
            <a:r>
              <a:rPr lang="en-GB" sz="2600" dirty="0"/>
              <a:t>allows creating vectors with multiple elements/values</a:t>
            </a:r>
          </a:p>
        </p:txBody>
      </p:sp>
      <p:sp>
        <p:nvSpPr>
          <p:cNvPr id="8" name="Marcador de Posição de Conteúdo 2"/>
          <p:cNvSpPr txBox="1">
            <a:spLocks/>
          </p:cNvSpPr>
          <p:nvPr/>
        </p:nvSpPr>
        <p:spPr>
          <a:xfrm>
            <a:off x="4357686" y="1714488"/>
            <a:ext cx="4643470" cy="4929222"/>
          </a:xfrm>
          <a:prstGeom prst="rect">
            <a:avLst/>
          </a:prstGeom>
        </p:spPr>
        <p:txBody>
          <a:bodyPr vert="horz" lIns="54864" tIns="91440" rtlCol="0">
            <a:noAutofit/>
          </a:bodyPr>
          <a:lstStyle/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Creates a numeric vector</a:t>
            </a:r>
          </a:p>
          <a:p>
            <a:pPr>
              <a:buNone/>
            </a:pP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elev.max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&lt;- c(1993,1507,1205,1222)</a:t>
            </a: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Text string vector(use "" or '' to input)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region &lt;- c("</a:t>
            </a: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Guarda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","Braga","</a:t>
            </a: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Leiria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",'</a:t>
            </a: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Aveiro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')</a:t>
            </a: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length(</a:t>
            </a: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elev.max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4 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mode(</a:t>
            </a: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elev.max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)   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"numeric"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mode(region)     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"character"</a:t>
            </a: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Type/mode coercion</a:t>
            </a:r>
          </a:p>
          <a:p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 &lt;- c(13,15,35,10,"Hello!") 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# [1] "13"  "15"  "35"  "10"  "Hello!"</a:t>
            </a: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Unknown values(</a:t>
            </a:r>
            <a:r>
              <a:rPr lang="en-GB" sz="1200" u="sng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NA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)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y &lt;- c(1475.98, 564.65, 375.45, NA, 12.34)</a:t>
            </a: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Change the names of each value in the vector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names(</a:t>
            </a: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elev.max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) &lt;- region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print(</a:t>
            </a: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elev.max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)</a:t>
            </a:r>
          </a:p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</a:t>
            </a:r>
            <a:r>
              <a:rPr lang="en-GB" sz="1200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Guarda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 Braga </a:t>
            </a:r>
            <a:r>
              <a:rPr lang="en-GB" sz="1200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Leiria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GB" sz="1200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Aveiro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  1993   1507   1205   1222 </a:t>
            </a: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Access/change vector values</a:t>
            </a:r>
          </a:p>
          <a:p>
            <a:pPr>
              <a:buNone/>
            </a:pP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elev.max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[2] </a:t>
            </a: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1507</a:t>
            </a:r>
          </a:p>
          <a:p>
            <a:pPr>
              <a:buNone/>
            </a:pP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elev.max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["Braga"]</a:t>
            </a:r>
          </a:p>
          <a:p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elev.max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[1] &lt;- 1995</a:t>
            </a: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	</a:t>
            </a: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 marL="438912" marR="0" lvl="0" indent="-3200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tabLst/>
              <a:defRPr/>
            </a:pPr>
            <a:endParaRPr kumimoji="0" lang="en-GB" sz="11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cxnSp>
        <p:nvCxnSpPr>
          <p:cNvPr id="10" name="Conexão recta 9"/>
          <p:cNvCxnSpPr/>
          <p:nvPr/>
        </p:nvCxnSpPr>
        <p:spPr>
          <a:xfrm rot="5400000">
            <a:off x="1715274" y="4142587"/>
            <a:ext cx="4856990" cy="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6. Data structures</a:t>
            </a:r>
            <a:br>
              <a:rPr lang="en-GB" sz="4800" dirty="0"/>
            </a:br>
            <a:r>
              <a:rPr lang="en-GB" sz="1600" dirty="0"/>
              <a:t>Indexation</a:t>
            </a:r>
            <a:endParaRPr lang="en-GB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42844" y="2132856"/>
            <a:ext cx="4071966" cy="4019338"/>
          </a:xfrm>
        </p:spPr>
        <p:txBody>
          <a:bodyPr>
            <a:noAutofit/>
          </a:bodyPr>
          <a:lstStyle/>
          <a:p>
            <a:r>
              <a:rPr lang="en-GB" sz="1600" dirty="0"/>
              <a:t>To </a:t>
            </a:r>
            <a:r>
              <a:rPr lang="en-GB" sz="1600" b="1" dirty="0"/>
              <a:t>select or extract a subset of elements </a:t>
            </a:r>
            <a:r>
              <a:rPr lang="en-GB" sz="1600" dirty="0"/>
              <a:t>from a vector we use square brackets [] with a </a:t>
            </a:r>
            <a:r>
              <a:rPr lang="en-GB" sz="1600" b="1" dirty="0"/>
              <a:t>Boolean index </a:t>
            </a:r>
            <a:r>
              <a:rPr lang="en-GB" sz="1600" dirty="0"/>
              <a:t>(TRUE is select FALSE it is not) or an </a:t>
            </a:r>
            <a:r>
              <a:rPr lang="en-GB" sz="1600" b="1" dirty="0"/>
              <a:t>integer</a:t>
            </a:r>
            <a:r>
              <a:rPr lang="en-GB" sz="1600" dirty="0"/>
              <a:t> </a:t>
            </a:r>
            <a:r>
              <a:rPr lang="en-GB" sz="1600" b="1" dirty="0"/>
              <a:t>index</a:t>
            </a:r>
            <a:r>
              <a:rPr lang="en-GB" sz="1600" dirty="0"/>
              <a:t> (denoting positions)</a:t>
            </a:r>
          </a:p>
          <a:p>
            <a:endParaRPr lang="en-GB" sz="1600" dirty="0"/>
          </a:p>
          <a:p>
            <a:r>
              <a:rPr lang="en-GB" sz="1600" dirty="0"/>
              <a:t>Multiple </a:t>
            </a:r>
            <a:r>
              <a:rPr lang="en-GB" sz="1600" b="1" dirty="0"/>
              <a:t>logical operations </a:t>
            </a:r>
            <a:r>
              <a:rPr lang="en-GB" sz="1600" dirty="0"/>
              <a:t>can be used to select elements</a:t>
            </a:r>
          </a:p>
          <a:p>
            <a:endParaRPr lang="en-GB" sz="1600" dirty="0"/>
          </a:p>
          <a:p>
            <a:r>
              <a:rPr lang="en-GB" sz="1600" dirty="0"/>
              <a:t>If vector elements have names then it’s possible to select them using an index vector containing selected names</a:t>
            </a:r>
          </a:p>
          <a:p>
            <a:endParaRPr lang="en-GB" sz="1600" dirty="0"/>
          </a:p>
          <a:p>
            <a:r>
              <a:rPr lang="en-GB" sz="1600" dirty="0"/>
              <a:t>If the operator minus (-) is used before an integer index it allows to </a:t>
            </a:r>
            <a:r>
              <a:rPr lang="en-GB" sz="1600" b="1" dirty="0"/>
              <a:t>exclude elements</a:t>
            </a:r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</p:txBody>
      </p:sp>
      <p:sp>
        <p:nvSpPr>
          <p:cNvPr id="8" name="Marcador de Posição de Conteúdo 2"/>
          <p:cNvSpPr txBox="1">
            <a:spLocks/>
          </p:cNvSpPr>
          <p:nvPr/>
        </p:nvSpPr>
        <p:spPr>
          <a:xfrm>
            <a:off x="4357686" y="1714488"/>
            <a:ext cx="4643470" cy="4929222"/>
          </a:xfrm>
          <a:prstGeom prst="rect">
            <a:avLst/>
          </a:prstGeom>
        </p:spPr>
        <p:txBody>
          <a:bodyPr vert="horz" lIns="54864" tIns="91440" rtlCol="0">
            <a:noAutofit/>
          </a:bodyPr>
          <a:lstStyle/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	</a:t>
            </a: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 marL="438912" marR="0" lvl="0" indent="-3200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tabLst/>
              <a:defRPr/>
            </a:pPr>
            <a:endParaRPr kumimoji="0" lang="en-GB" sz="11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cxnSp>
        <p:nvCxnSpPr>
          <p:cNvPr id="10" name="Conexão recta 9"/>
          <p:cNvCxnSpPr/>
          <p:nvPr/>
        </p:nvCxnSpPr>
        <p:spPr>
          <a:xfrm rot="5400000">
            <a:off x="1964513" y="4179099"/>
            <a:ext cx="4786346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Posição de Conteúdo 2"/>
          <p:cNvSpPr txBox="1">
            <a:spLocks/>
          </p:cNvSpPr>
          <p:nvPr/>
        </p:nvSpPr>
        <p:spPr>
          <a:xfrm>
            <a:off x="4652962" y="1785926"/>
            <a:ext cx="4205318" cy="4786346"/>
          </a:xfrm>
          <a:prstGeom prst="rect">
            <a:avLst/>
          </a:prstGeom>
        </p:spPr>
        <p:txBody>
          <a:bodyPr vert="horz" lIns="54864" tIns="91440" rtlCol="0">
            <a:noAutofit/>
          </a:bodyPr>
          <a:lstStyle/>
          <a:p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 &lt;- c(0, -3, 4, -1, 45, 90, -5)</a:t>
            </a:r>
          </a:p>
          <a:p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 &gt; 0</a:t>
            </a: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#[1] FALSE FALSE TRUE FALSE TRUE TRUE FALSE</a:t>
            </a: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Boolean indices</a:t>
            </a:r>
          </a:p>
          <a:p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x[x &gt; 0]</a:t>
            </a: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 4 45 90</a:t>
            </a: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x[x &gt;= -2 | x &gt; 5]</a:t>
            </a: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0 4 -1 45 90</a:t>
            </a: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x[x &gt; 40 &amp; x &lt; 100]</a:t>
            </a: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45 90</a:t>
            </a:r>
          </a:p>
          <a:p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Integer positions</a:t>
            </a:r>
          </a:p>
          <a:p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x[c(1,2)]</a:t>
            </a: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0 -3</a:t>
            </a:r>
          </a:p>
          <a:p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x[-c(2,4,7)]</a:t>
            </a: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0 4 45 90</a:t>
            </a:r>
          </a:p>
          <a:p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Name index</a:t>
            </a:r>
          </a:p>
          <a:p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names(x)&lt;-letters[1:7]</a:t>
            </a: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a  b  c  d  e  f  g </a:t>
            </a: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0 -3  4 -1 45 90 -5 </a:t>
            </a:r>
          </a:p>
          <a:p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x[c("a","e","g")]</a:t>
            </a: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a  e  g </a:t>
            </a:r>
          </a:p>
          <a:p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0 45 -5 </a:t>
            </a:r>
          </a:p>
          <a:p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	</a:t>
            </a: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 marL="438912" marR="0" lvl="0" indent="-3200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tabLst/>
              <a:defRPr/>
            </a:pPr>
            <a:endParaRPr kumimoji="0" lang="en-GB" sz="12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6. Data structures</a:t>
            </a:r>
            <a:br>
              <a:rPr lang="en-GB" sz="4800" dirty="0"/>
            </a:br>
            <a:r>
              <a:rPr lang="en-GB" sz="1600" dirty="0"/>
              <a:t>Matrices</a:t>
            </a:r>
            <a:endParaRPr lang="en-GB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214282" y="1785926"/>
            <a:ext cx="3857652" cy="4786346"/>
          </a:xfrm>
        </p:spPr>
        <p:txBody>
          <a:bodyPr>
            <a:noAutofit/>
          </a:bodyPr>
          <a:lstStyle/>
          <a:p>
            <a:r>
              <a:rPr lang="en-GB" sz="1600" dirty="0"/>
              <a:t>Matrices allow to store data of only one given type in a </a:t>
            </a:r>
            <a:r>
              <a:rPr lang="en-GB" sz="1600" b="1" dirty="0"/>
              <a:t>bi-dimensional structure</a:t>
            </a:r>
          </a:p>
          <a:p>
            <a:endParaRPr lang="en-GB" sz="1600" dirty="0"/>
          </a:p>
          <a:p>
            <a:r>
              <a:rPr lang="en-GB" sz="1600" b="1" dirty="0"/>
              <a:t>Names for rows and columns</a:t>
            </a:r>
            <a:r>
              <a:rPr lang="en-GB" sz="1600" dirty="0"/>
              <a:t> can be used for better indexation/selection</a:t>
            </a:r>
          </a:p>
          <a:p>
            <a:endParaRPr lang="en-GB" sz="1600" dirty="0"/>
          </a:p>
          <a:p>
            <a:r>
              <a:rPr lang="en-GB" sz="1600" dirty="0"/>
              <a:t>The functions </a:t>
            </a:r>
            <a:r>
              <a:rPr lang="en-GB" sz="1600" b="1" i="1" dirty="0"/>
              <a:t>nrow</a:t>
            </a:r>
            <a:r>
              <a:rPr lang="en-GB" sz="1600" dirty="0"/>
              <a:t>() and </a:t>
            </a:r>
            <a:r>
              <a:rPr lang="en-GB" sz="1600" b="1" i="1" dirty="0"/>
              <a:t>ncol</a:t>
            </a:r>
            <a:r>
              <a:rPr lang="en-GB" sz="1600" dirty="0"/>
              <a:t>() allow to get the number of rows and columns</a:t>
            </a:r>
          </a:p>
          <a:p>
            <a:endParaRPr lang="en-GB" sz="1600" dirty="0"/>
          </a:p>
          <a:p>
            <a:r>
              <a:rPr lang="en-GB" sz="1600" b="1" dirty="0"/>
              <a:t>Specific operations</a:t>
            </a:r>
            <a:r>
              <a:rPr lang="en-GB" sz="1600" dirty="0"/>
              <a:t> can be applied, such as: matrix multiplication (</a:t>
            </a:r>
            <a:r>
              <a:rPr lang="en-GB" sz="1600" i="1" dirty="0"/>
              <a:t>%*%</a:t>
            </a:r>
            <a:r>
              <a:rPr lang="en-GB" sz="1600" dirty="0"/>
              <a:t>), transpose (</a:t>
            </a:r>
            <a:r>
              <a:rPr lang="en-GB" sz="1600" i="1" dirty="0"/>
              <a:t>t</a:t>
            </a:r>
            <a:r>
              <a:rPr lang="en-GB" sz="1600" dirty="0"/>
              <a:t>()), determinant (</a:t>
            </a:r>
            <a:r>
              <a:rPr lang="en-GB" sz="1600" i="1" dirty="0"/>
              <a:t>det</a:t>
            </a:r>
            <a:r>
              <a:rPr lang="en-GB" sz="1600" dirty="0"/>
              <a:t>()), inverse (</a:t>
            </a:r>
            <a:r>
              <a:rPr lang="en-GB" sz="1600" i="1" dirty="0"/>
              <a:t>solve</a:t>
            </a:r>
            <a:r>
              <a:rPr lang="en-GB" sz="1600" dirty="0"/>
              <a:t>()), etc.</a:t>
            </a:r>
          </a:p>
          <a:p>
            <a:endParaRPr lang="en-GB" sz="1600" dirty="0"/>
          </a:p>
          <a:p>
            <a:r>
              <a:rPr lang="en-GB" sz="1600" dirty="0"/>
              <a:t>Functions </a:t>
            </a:r>
            <a:r>
              <a:rPr lang="en-GB" sz="1600" b="1" i="1" dirty="0"/>
              <a:t>rbind</a:t>
            </a:r>
            <a:r>
              <a:rPr lang="en-GB" sz="1600" dirty="0"/>
              <a:t>() and </a:t>
            </a:r>
            <a:r>
              <a:rPr lang="en-GB" sz="1600" b="1" i="1" dirty="0"/>
              <a:t>cbind</a:t>
            </a:r>
            <a:r>
              <a:rPr lang="en-GB" sz="1600" dirty="0"/>
              <a:t>() allow appending more rows or columns to the end of the matrix</a:t>
            </a:r>
          </a:p>
        </p:txBody>
      </p:sp>
      <p:sp>
        <p:nvSpPr>
          <p:cNvPr id="8" name="Marcador de Posição de Conteúdo 2"/>
          <p:cNvSpPr txBox="1">
            <a:spLocks/>
          </p:cNvSpPr>
          <p:nvPr/>
        </p:nvSpPr>
        <p:spPr>
          <a:xfrm>
            <a:off x="4357686" y="1714488"/>
            <a:ext cx="4643470" cy="4929222"/>
          </a:xfrm>
          <a:prstGeom prst="rect">
            <a:avLst/>
          </a:prstGeom>
        </p:spPr>
        <p:txBody>
          <a:bodyPr vert="horz" lIns="54864" tIns="91440" rtlCol="0">
            <a:noAutofit/>
          </a:bodyPr>
          <a:lstStyle/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	</a:t>
            </a: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 marL="438912" marR="0" lvl="0" indent="-3200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tabLst/>
              <a:defRPr/>
            </a:pPr>
            <a:endParaRPr kumimoji="0" lang="en-GB" sz="11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cxnSp>
        <p:nvCxnSpPr>
          <p:cNvPr id="10" name="Conexão recta 9"/>
          <p:cNvCxnSpPr/>
          <p:nvPr/>
        </p:nvCxnSpPr>
        <p:spPr>
          <a:xfrm rot="5400000">
            <a:off x="1893869" y="4179099"/>
            <a:ext cx="4786346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Posição de Conteúdo 2"/>
          <p:cNvSpPr txBox="1">
            <a:spLocks/>
          </p:cNvSpPr>
          <p:nvPr/>
        </p:nvSpPr>
        <p:spPr>
          <a:xfrm>
            <a:off x="4652962" y="1714488"/>
            <a:ext cx="4205318" cy="4857784"/>
          </a:xfrm>
          <a:prstGeom prst="rect">
            <a:avLst/>
          </a:prstGeom>
        </p:spPr>
        <p:txBody>
          <a:bodyPr vert="horz" lIns="54864" tIns="91440" rtlCol="0">
            <a:noAutofit/>
          </a:bodyPr>
          <a:lstStyle/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Create a matrix by setting the number of rows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 &lt;- matrix(c(1,0,0,0,1,0,0,0,1), nrow = 3)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     [,1] [,2] [,3]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[1,]    1    0    0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[2,]    0    1    0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[3,]    0    0    1</a:t>
            </a:r>
          </a:p>
          <a:p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v &lt;- c(1,2,3,4,4,3,2,1)</a:t>
            </a:r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# Fill by row</a:t>
            </a: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m &lt;- matrix(v, byrow = TRUE, nrow = 2)</a:t>
            </a:r>
          </a:p>
          <a:p>
            <a:pPr>
              <a:buNone/>
            </a:pPr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     [,1] [,2] [,3] [,4]</a:t>
            </a:r>
          </a:p>
          <a:p>
            <a:pPr>
              <a:buNone/>
            </a:pPr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[1,]    1    2    3    4</a:t>
            </a:r>
          </a:p>
          <a:p>
            <a:pPr>
              <a:buNone/>
            </a:pPr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[2,]    4    3    2    1</a:t>
            </a:r>
          </a:p>
          <a:p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attributes(x)</a:t>
            </a:r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# Object attributes</a:t>
            </a: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$dim [1] 3 3</a:t>
            </a:r>
          </a:p>
          <a:p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Set row and column names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rownames(m) &lt;- c("Row.1","Row.2")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colnames(m) &lt;- c("Col1","Col2","Col3","Col4")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        Col1 Col2 Col3 Col4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Row.1    1    2    3    4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Row.2    4    3    2    1</a:t>
            </a:r>
          </a:p>
          <a:p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100" u="sng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Indexation: matrix[row, column]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m[1,] </a:t>
            </a:r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Row 1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m[1:2, c(3, 4)] </a:t>
            </a:r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Row 1 to 2 and columns 3 and 4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m["Row.1", "Col1"]   </a:t>
            </a:r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Row named "Row.1" and       </a:t>
            </a:r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	           </a:t>
            </a:r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column named  "Col1"</a:t>
            </a:r>
          </a:p>
          <a:p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	</a:t>
            </a: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 marL="438912" marR="0" lvl="0" indent="-3200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tabLst/>
              <a:defRPr/>
            </a:pPr>
            <a:endParaRPr kumimoji="0" lang="en-GB" sz="11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6. Data structures</a:t>
            </a:r>
            <a:br>
              <a:rPr lang="en-GB" sz="4800" dirty="0"/>
            </a:br>
            <a:r>
              <a:rPr lang="en-GB" sz="1600" i="1" dirty="0"/>
              <a:t>Data frames</a:t>
            </a:r>
            <a:endParaRPr lang="en-GB" i="1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42844" y="2432288"/>
            <a:ext cx="3786214" cy="3589000"/>
          </a:xfrm>
        </p:spPr>
        <p:txBody>
          <a:bodyPr>
            <a:normAutofit/>
          </a:bodyPr>
          <a:lstStyle/>
          <a:p>
            <a:r>
              <a:rPr lang="en-GB" sz="1800" dirty="0"/>
              <a:t>Data frames are probably the </a:t>
            </a:r>
            <a:r>
              <a:rPr lang="en-GB" sz="1800" b="1" dirty="0"/>
              <a:t>most frequent data structure used to store and analyse ecological data</a:t>
            </a:r>
            <a:r>
              <a:rPr lang="en-GB" sz="1800" dirty="0"/>
              <a:t> from multiple fields </a:t>
            </a:r>
          </a:p>
          <a:p>
            <a:endParaRPr lang="en-GB" sz="1800" dirty="0"/>
          </a:p>
          <a:p>
            <a:r>
              <a:rPr lang="en-GB" sz="1800" dirty="0"/>
              <a:t>Data frames can </a:t>
            </a:r>
            <a:r>
              <a:rPr lang="en-GB" sz="1800" b="1" dirty="0"/>
              <a:t>store multiple data types </a:t>
            </a:r>
            <a:r>
              <a:rPr lang="en-GB" sz="1800" dirty="0"/>
              <a:t>which makes them much more flexible in comparison to matrices</a:t>
            </a:r>
          </a:p>
          <a:p>
            <a:endParaRPr lang="en-GB" sz="1800" dirty="0"/>
          </a:p>
          <a:p>
            <a:r>
              <a:rPr lang="en-GB" sz="1800" dirty="0"/>
              <a:t>Similar to a MS Excel table</a:t>
            </a:r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</p:txBody>
      </p:sp>
      <p:cxnSp>
        <p:nvCxnSpPr>
          <p:cNvPr id="10" name="Conexão recta 9"/>
          <p:cNvCxnSpPr/>
          <p:nvPr/>
        </p:nvCxnSpPr>
        <p:spPr>
          <a:xfrm rot="5400000">
            <a:off x="1536679" y="4178305"/>
            <a:ext cx="4786346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Posição de Conteúdo 2"/>
          <p:cNvSpPr txBox="1">
            <a:spLocks/>
          </p:cNvSpPr>
          <p:nvPr/>
        </p:nvSpPr>
        <p:spPr>
          <a:xfrm>
            <a:off x="4143372" y="1571636"/>
            <a:ext cx="4714908" cy="5143512"/>
          </a:xfrm>
          <a:prstGeom prst="rect">
            <a:avLst/>
          </a:prstGeom>
        </p:spPr>
        <p:txBody>
          <a:bodyPr vert="horz" lIns="54864" tIns="91440" rtlCol="0">
            <a:noAutofit/>
          </a:bodyPr>
          <a:lstStyle/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x &lt;- 1:4; n &lt;- 10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data.frame(x, n)</a:t>
            </a:r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# creates a new data frame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  x  n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1 1 10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2 2 10 ...</a:t>
            </a:r>
          </a:p>
          <a:p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Load a test dataset containing iris species 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functional attributes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data(iris)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is.data.frame(iris)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TRUE</a:t>
            </a:r>
          </a:p>
          <a:p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Data frame indexation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iris[1, ]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Sepal.Length Sepal.Width ...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1        5.1         3.5 </a:t>
            </a: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iris[2, 1]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4.9</a:t>
            </a:r>
          </a:p>
          <a:p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iris$Sepal.Length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5.1 4.9 4.7 4.6 5.0 5.4 ...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iris$Species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setosa setosa setosa ... 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Levels: setosa versicolor virginica</a:t>
            </a:r>
          </a:p>
          <a:p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iris[iris$Sepal.Length &gt;= 7, "Sepal.Width"]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[1] 3.2 3.0 3.0 2.9 3.6 ...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iris[(iris$Sepal.Length &gt; 6) &amp; (iris$Sepal.Width &gt; 3)]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Sepal.Length Sepal.Width Petal.Length ...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          51          7.0         3.2 ...</a:t>
            </a:r>
          </a:p>
          <a:p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	</a:t>
            </a: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 marL="438912" marR="0" lvl="0" indent="-3200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tabLst/>
              <a:defRPr/>
            </a:pPr>
            <a:endParaRPr kumimoji="0" lang="en-GB" sz="11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7. Plots in R</a:t>
            </a:r>
            <a:endParaRPr lang="en-GB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42844" y="2145966"/>
            <a:ext cx="4071966" cy="4019338"/>
          </a:xfrm>
        </p:spPr>
        <p:txBody>
          <a:bodyPr>
            <a:normAutofit/>
          </a:bodyPr>
          <a:lstStyle/>
          <a:p>
            <a:r>
              <a:rPr lang="en-GB" sz="1800" dirty="0"/>
              <a:t>R has very powerful resources to generate plots and graphs</a:t>
            </a:r>
          </a:p>
          <a:p>
            <a:endParaRPr lang="en-GB" sz="1800" dirty="0"/>
          </a:p>
          <a:p>
            <a:r>
              <a:rPr lang="en-GB" sz="1800" dirty="0"/>
              <a:t>A large variety of plots can be created:</a:t>
            </a:r>
          </a:p>
          <a:p>
            <a:pPr>
              <a:buFont typeface="Arial" pitchFamily="34" charset="0"/>
              <a:buChar char="•"/>
            </a:pPr>
            <a:r>
              <a:rPr lang="en-GB" sz="1800" b="1" dirty="0"/>
              <a:t>plot(</a:t>
            </a:r>
            <a:r>
              <a:rPr lang="en-GB" sz="1800" i="1" dirty="0"/>
              <a:t>x, y, …</a:t>
            </a:r>
            <a:r>
              <a:rPr lang="en-GB" sz="1800" b="1" dirty="0"/>
              <a:t>)</a:t>
            </a:r>
          </a:p>
          <a:p>
            <a:pPr>
              <a:buFont typeface="Arial" pitchFamily="34" charset="0"/>
              <a:buChar char="•"/>
            </a:pPr>
            <a:r>
              <a:rPr lang="en-GB" sz="1800" b="1" dirty="0"/>
              <a:t>hist(</a:t>
            </a:r>
            <a:r>
              <a:rPr lang="en-GB" sz="1800" i="1" dirty="0"/>
              <a:t>x, breaks, freq, plot</a:t>
            </a:r>
            <a:r>
              <a:rPr lang="en-GB" sz="1800" b="1" dirty="0"/>
              <a:t>)</a:t>
            </a:r>
          </a:p>
          <a:p>
            <a:pPr>
              <a:buFont typeface="Arial" pitchFamily="34" charset="0"/>
              <a:buChar char="•"/>
            </a:pPr>
            <a:r>
              <a:rPr lang="en-GB" sz="1800" b="1" dirty="0"/>
              <a:t>boxplot(</a:t>
            </a:r>
            <a:r>
              <a:rPr lang="en-GB" sz="1800" i="1" dirty="0"/>
              <a:t>formula, data, …, subset</a:t>
            </a:r>
            <a:r>
              <a:rPr lang="en-GB" sz="1800" b="1" dirty="0"/>
              <a:t>)</a:t>
            </a:r>
          </a:p>
          <a:p>
            <a:pPr>
              <a:buFont typeface="Arial" pitchFamily="34" charset="0"/>
              <a:buChar char="•"/>
            </a:pPr>
            <a:endParaRPr lang="en-GB" sz="1800" dirty="0"/>
          </a:p>
          <a:p>
            <a:r>
              <a:rPr lang="en-GB" sz="1800" dirty="0"/>
              <a:t>It’s possible to combine multiple functions to develop specific plots adapted to user needs</a:t>
            </a:r>
          </a:p>
          <a:p>
            <a:pPr>
              <a:buFont typeface="Arial" pitchFamily="34" charset="0"/>
              <a:buChar char="•"/>
            </a:pPr>
            <a:endParaRPr lang="en-GB" sz="1800" dirty="0"/>
          </a:p>
          <a:p>
            <a:endParaRPr lang="en-GB" sz="1800" dirty="0"/>
          </a:p>
        </p:txBody>
      </p:sp>
      <p:sp>
        <p:nvSpPr>
          <p:cNvPr id="8" name="Marcador de Posição de Conteúdo 2"/>
          <p:cNvSpPr txBox="1">
            <a:spLocks/>
          </p:cNvSpPr>
          <p:nvPr/>
        </p:nvSpPr>
        <p:spPr>
          <a:xfrm>
            <a:off x="4357686" y="1714488"/>
            <a:ext cx="4643470" cy="4929222"/>
          </a:xfrm>
          <a:prstGeom prst="rect">
            <a:avLst/>
          </a:prstGeom>
        </p:spPr>
        <p:txBody>
          <a:bodyPr vert="horz" lIns="54864" tIns="91440" rtlCol="0">
            <a:noAutofit/>
          </a:bodyPr>
          <a:lstStyle/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	</a:t>
            </a: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 marL="438912" marR="0" lvl="0" indent="-3200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tabLst/>
              <a:defRPr/>
            </a:pPr>
            <a:endParaRPr kumimoji="0" lang="en-GB" sz="11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cxnSp>
        <p:nvCxnSpPr>
          <p:cNvPr id="10" name="Conexão recta 9"/>
          <p:cNvCxnSpPr/>
          <p:nvPr/>
        </p:nvCxnSpPr>
        <p:spPr>
          <a:xfrm rot="5400000">
            <a:off x="1856562" y="4071942"/>
            <a:ext cx="5001454" cy="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Posição de Conteúdo 2"/>
          <p:cNvSpPr txBox="1">
            <a:spLocks/>
          </p:cNvSpPr>
          <p:nvPr/>
        </p:nvSpPr>
        <p:spPr>
          <a:xfrm>
            <a:off x="4500562" y="1571612"/>
            <a:ext cx="4572032" cy="1857388"/>
          </a:xfrm>
          <a:prstGeom prst="rect">
            <a:avLst/>
          </a:prstGeom>
        </p:spPr>
        <p:txBody>
          <a:bodyPr vert="horz" lIns="54864" tIns="91440" rtlCol="0">
            <a:noAutofit/>
          </a:bodyPr>
          <a:lstStyle/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Scatterplot of a data frame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data(iris)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plot(iris)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Boxplot of Sepal.Length by species </a:t>
            </a:r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boxplot(Sepal.Length~Species,data=iris)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Empirical Cumulative Distribution Function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plot(ecdf(rnorm(500)),verticals = TRUE,col.points = '</a:t>
            </a:r>
            <a:r>
              <a:rPr lang="en-GB" sz="11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blue',col.hor</a:t>
            </a:r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= 'red', </a:t>
            </a:r>
            <a:r>
              <a:rPr lang="en-GB" sz="11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col.vert</a:t>
            </a:r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= 'bisque')</a:t>
            </a:r>
          </a:p>
          <a:p>
            <a:r>
              <a:rPr lang="en-GB" sz="11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Plot function sin(x)</a:t>
            </a:r>
          </a:p>
          <a:p>
            <a:r>
              <a:rPr lang="en-GB" sz="11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plot(sin,-pi,2*pi)</a:t>
            </a:r>
          </a:p>
          <a:p>
            <a:endParaRPr lang="en-GB" sz="11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	</a:t>
            </a: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 marL="438912" marR="0" lvl="0" indent="-3200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tabLst/>
              <a:defRPr/>
            </a:pPr>
            <a:endParaRPr kumimoji="0" lang="en-GB" sz="12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grpSp>
        <p:nvGrpSpPr>
          <p:cNvPr id="12" name="Grupo 11"/>
          <p:cNvGrpSpPr/>
          <p:nvPr/>
        </p:nvGrpSpPr>
        <p:grpSpPr>
          <a:xfrm>
            <a:off x="4929190" y="3357562"/>
            <a:ext cx="3500462" cy="3429024"/>
            <a:chOff x="4536281" y="3059823"/>
            <a:chExt cx="4122859" cy="3798177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715140" y="3059823"/>
              <a:ext cx="1944000" cy="1940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536281" y="3059823"/>
              <a:ext cx="1944000" cy="1940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4536281" y="4917187"/>
              <a:ext cx="1944000" cy="1940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715140" y="4917187"/>
              <a:ext cx="1944000" cy="1940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8. Reading/writing data files</a:t>
            </a:r>
            <a:endParaRPr lang="en-GB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214282" y="1785926"/>
            <a:ext cx="8643998" cy="4643470"/>
          </a:xfrm>
        </p:spPr>
        <p:txBody>
          <a:bodyPr>
            <a:normAutofit fontScale="55000" lnSpcReduction="20000"/>
          </a:bodyPr>
          <a:lstStyle/>
          <a:p>
            <a:r>
              <a:rPr lang="en-GB" sz="2600" dirty="0"/>
              <a:t>R has several functions to read and write data from or to files (e.g., CSV, tab delimited, Excel, DBF, ODS,…, ESRI Shapefile, GeoTIFF, …)</a:t>
            </a:r>
          </a:p>
          <a:p>
            <a:endParaRPr lang="en-GB" sz="2600" dirty="0"/>
          </a:p>
          <a:p>
            <a:r>
              <a:rPr lang="en-GB" sz="2600" dirty="0"/>
              <a:t>Ecological data is generally stored in simple/raw data formats with values separated by whitespaces, tabs or commas. In these cases the following functions can be used to read/write data:</a:t>
            </a:r>
          </a:p>
          <a:p>
            <a:pPr lvl="1">
              <a:buNone/>
            </a:pPr>
            <a:endParaRPr lang="en-GB" sz="2200" b="1" dirty="0"/>
          </a:p>
          <a:p>
            <a:pPr lvl="1">
              <a:buNone/>
            </a:pPr>
            <a:r>
              <a:rPr lang="en-GB" sz="2500" b="1" u="sng" dirty="0"/>
              <a:t>Read</a:t>
            </a:r>
            <a:r>
              <a:rPr lang="en-GB" sz="2500" u="sng" dirty="0"/>
              <a:t>:</a:t>
            </a:r>
          </a:p>
          <a:p>
            <a:pPr lvl="1">
              <a:buFont typeface="Arial" pitchFamily="34" charset="0"/>
              <a:buChar char="•"/>
            </a:pPr>
            <a:r>
              <a:rPr lang="en-GB" sz="2500" b="1" dirty="0"/>
              <a:t>read.table(</a:t>
            </a:r>
            <a:r>
              <a:rPr lang="en-GB" sz="2500" i="1" dirty="0"/>
              <a:t>file, header, sep, row.names, col.names, ...</a:t>
            </a:r>
            <a:r>
              <a:rPr lang="en-GB" sz="2500" b="1" dirty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n-GB" sz="2500" b="1" dirty="0"/>
              <a:t>read.csv()</a:t>
            </a:r>
          </a:p>
          <a:p>
            <a:pPr lvl="1">
              <a:buFont typeface="Arial" pitchFamily="34" charset="0"/>
              <a:buChar char="•"/>
            </a:pPr>
            <a:r>
              <a:rPr lang="en-GB" sz="2500" b="1" dirty="0"/>
              <a:t>read.delim()</a:t>
            </a:r>
          </a:p>
          <a:p>
            <a:pPr lvl="1">
              <a:buNone/>
            </a:pPr>
            <a:endParaRPr lang="en-GB" sz="2500" u="sng" dirty="0"/>
          </a:p>
          <a:p>
            <a:pPr lvl="1">
              <a:buNone/>
            </a:pPr>
            <a:r>
              <a:rPr lang="en-GB" sz="2500" b="1" u="sng" dirty="0"/>
              <a:t>Write:</a:t>
            </a:r>
          </a:p>
          <a:p>
            <a:pPr lvl="1">
              <a:buFont typeface="Arial" pitchFamily="34" charset="0"/>
              <a:buChar char="•"/>
            </a:pPr>
            <a:r>
              <a:rPr lang="en-GB" sz="2500" b="1" dirty="0" err="1"/>
              <a:t>write.table</a:t>
            </a:r>
            <a:r>
              <a:rPr lang="en-GB" sz="2500" b="1" dirty="0"/>
              <a:t>(</a:t>
            </a:r>
            <a:r>
              <a:rPr lang="en-GB" sz="2500" i="1" dirty="0" err="1"/>
              <a:t>x,file</a:t>
            </a:r>
            <a:r>
              <a:rPr lang="en-GB" sz="2500" i="1" dirty="0"/>
              <a:t>, header, sep, row.names, col.names, ...</a:t>
            </a:r>
            <a:r>
              <a:rPr lang="en-GB" sz="2500" b="1" dirty="0"/>
              <a:t>)</a:t>
            </a:r>
          </a:p>
          <a:p>
            <a:pPr lvl="1">
              <a:buFont typeface="Arial" pitchFamily="34" charset="0"/>
              <a:buChar char="•"/>
            </a:pPr>
            <a:r>
              <a:rPr lang="en-GB" sz="2500" b="1" dirty="0"/>
              <a:t>write.csv()</a:t>
            </a:r>
          </a:p>
          <a:p>
            <a:pPr>
              <a:buFont typeface="Arial" pitchFamily="34" charset="0"/>
              <a:buChar char="•"/>
            </a:pPr>
            <a:endParaRPr lang="en-GB" sz="2800" b="1" dirty="0"/>
          </a:p>
          <a:p>
            <a:pPr>
              <a:buFont typeface="Wingdings" pitchFamily="2" charset="2"/>
              <a:buChar char="§"/>
            </a:pPr>
            <a:r>
              <a:rPr lang="en-GB" sz="2600" dirty="0"/>
              <a:t>From the file R creates a data frame that stores the data in RAM memory</a:t>
            </a:r>
          </a:p>
          <a:p>
            <a:pPr>
              <a:buFont typeface="Wingdings" pitchFamily="2" charset="2"/>
              <a:buChar char="§"/>
            </a:pPr>
            <a:endParaRPr lang="en-GB" sz="2600" dirty="0"/>
          </a:p>
          <a:p>
            <a:pPr>
              <a:buFont typeface="Wingdings" pitchFamily="2" charset="2"/>
              <a:buChar char="§"/>
            </a:pPr>
            <a:r>
              <a:rPr lang="en-GB" sz="2600" dirty="0"/>
              <a:t>Several read/write options can be used to maintain data structure, namely:</a:t>
            </a:r>
          </a:p>
          <a:p>
            <a:pPr lvl="1">
              <a:buFont typeface="Arial" pitchFamily="34" charset="0"/>
              <a:buChar char="•"/>
            </a:pPr>
            <a:r>
              <a:rPr lang="en-GB" sz="2500" b="1" i="1" dirty="0"/>
              <a:t>header</a:t>
            </a:r>
            <a:r>
              <a:rPr lang="en-GB" sz="2500" dirty="0"/>
              <a:t> – does the file contains a header?</a:t>
            </a:r>
          </a:p>
          <a:p>
            <a:pPr lvl="1">
              <a:buFont typeface="Arial" pitchFamily="34" charset="0"/>
              <a:buChar char="•"/>
            </a:pPr>
            <a:r>
              <a:rPr lang="en-GB" sz="2500" b="1" i="1" dirty="0"/>
              <a:t>sep</a:t>
            </a:r>
            <a:r>
              <a:rPr lang="en-GB" sz="2500" dirty="0"/>
              <a:t> – field separator character</a:t>
            </a:r>
          </a:p>
          <a:p>
            <a:pPr lvl="1">
              <a:buFont typeface="Arial" pitchFamily="34" charset="0"/>
              <a:buChar char="•"/>
            </a:pPr>
            <a:r>
              <a:rPr lang="en-GB" sz="2500" b="1" i="1" dirty="0"/>
              <a:t>row.names</a:t>
            </a:r>
            <a:r>
              <a:rPr lang="en-GB" sz="2500" dirty="0"/>
              <a:t> – row names</a:t>
            </a:r>
          </a:p>
          <a:p>
            <a:pPr lvl="1">
              <a:buFont typeface="Arial" pitchFamily="34" charset="0"/>
              <a:buChar char="•"/>
            </a:pPr>
            <a:r>
              <a:rPr lang="en-GB" sz="2500" b="1" i="1" dirty="0"/>
              <a:t>col.names</a:t>
            </a:r>
            <a:r>
              <a:rPr lang="en-GB" sz="2500" dirty="0"/>
              <a:t> – column names</a:t>
            </a:r>
            <a:endParaRPr lang="en-GB" sz="2600" dirty="0"/>
          </a:p>
        </p:txBody>
      </p:sp>
      <p:cxnSp>
        <p:nvCxnSpPr>
          <p:cNvPr id="5" name="Conexão recta 4"/>
          <p:cNvCxnSpPr/>
          <p:nvPr/>
        </p:nvCxnSpPr>
        <p:spPr>
          <a:xfrm>
            <a:off x="570678" y="2924944"/>
            <a:ext cx="9410" cy="16561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xão recta 6"/>
          <p:cNvCxnSpPr/>
          <p:nvPr/>
        </p:nvCxnSpPr>
        <p:spPr>
          <a:xfrm flipH="1">
            <a:off x="570678" y="5301208"/>
            <a:ext cx="9410" cy="8709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So, what is       ?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23528" y="1988840"/>
            <a:ext cx="6176967" cy="4392488"/>
          </a:xfrm>
        </p:spPr>
        <p:txBody>
          <a:bodyPr>
            <a:noAutofit/>
          </a:bodyPr>
          <a:lstStyle/>
          <a:p>
            <a:r>
              <a:rPr lang="en-GB" sz="2200" dirty="0"/>
              <a:t>A language and environment for statistical analysis,  modelling and data visualization</a:t>
            </a:r>
          </a:p>
          <a:p>
            <a:endParaRPr lang="en-GB" sz="2200" dirty="0"/>
          </a:p>
          <a:p>
            <a:r>
              <a:rPr lang="en-GB" sz="2200" dirty="0"/>
              <a:t>High-level language based on S</a:t>
            </a:r>
          </a:p>
          <a:p>
            <a:pPr marL="118872" indent="0">
              <a:buNone/>
            </a:pPr>
            <a:endParaRPr lang="en-GB" sz="2200" dirty="0"/>
          </a:p>
          <a:p>
            <a:r>
              <a:rPr lang="en-GB" sz="2200" dirty="0"/>
              <a:t>It’s also a compiler (interprets R code)</a:t>
            </a:r>
          </a:p>
          <a:p>
            <a:endParaRPr lang="en-GB" sz="2200" dirty="0"/>
          </a:p>
          <a:p>
            <a:r>
              <a:rPr lang="en-GB" sz="2200" dirty="0"/>
              <a:t>R is managed by an international ‘core team’ of statisticians and developers </a:t>
            </a:r>
          </a:p>
          <a:p>
            <a:endParaRPr lang="en-GB" sz="2200" dirty="0"/>
          </a:p>
          <a:p>
            <a:r>
              <a:rPr lang="en-GB" sz="2200" dirty="0"/>
              <a:t>Allows to easily add new functionalities (known as </a:t>
            </a:r>
            <a:r>
              <a:rPr lang="en-GB" sz="2200" u="sng" dirty="0"/>
              <a:t>packages</a:t>
            </a:r>
            <a:r>
              <a:rPr lang="en-GB" sz="2200" dirty="0"/>
              <a:t>)</a:t>
            </a:r>
          </a:p>
        </p:txBody>
      </p:sp>
      <p:pic>
        <p:nvPicPr>
          <p:cNvPr id="2052" name="Picture 4" descr="C:\Documents and Settings\kamo\Ambiente de trabalho\graph_13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14839" y="1577392"/>
            <a:ext cx="2065922" cy="2065922"/>
          </a:xfrm>
          <a:prstGeom prst="rect">
            <a:avLst/>
          </a:prstGeom>
          <a:noFill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657667" y="3643314"/>
            <a:ext cx="2380266" cy="15868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 descr="https://www.r-project.org/logo/Rlogo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500267"/>
            <a:ext cx="648072" cy="563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blogs.sas.com/content/graphicallyspeaking/files/2013/11/OverlayHistogram_3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" t="2500" r="1147" b="2500"/>
          <a:stretch/>
        </p:blipFill>
        <p:spPr bwMode="auto">
          <a:xfrm>
            <a:off x="6716232" y="5356250"/>
            <a:ext cx="2263136" cy="1313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Why use R?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23528" y="1700809"/>
            <a:ext cx="5554960" cy="4806173"/>
          </a:xfrm>
        </p:spPr>
        <p:txBody>
          <a:bodyPr>
            <a:noAutofit/>
          </a:bodyPr>
          <a:lstStyle/>
          <a:p>
            <a:r>
              <a:rPr lang="en-GB" sz="2000" dirty="0"/>
              <a:t>Powerful, flexible, extendable, multi-platform, open-source,… - </a:t>
            </a:r>
            <a:r>
              <a:rPr lang="en-GB" sz="2000" i="1" dirty="0"/>
              <a:t>more freedom and power to the use</a:t>
            </a:r>
            <a:r>
              <a:rPr lang="en-GB" sz="2000" dirty="0"/>
              <a:t>r</a:t>
            </a:r>
          </a:p>
          <a:p>
            <a:endParaRPr lang="en-GB" sz="2000" dirty="0"/>
          </a:p>
          <a:p>
            <a:r>
              <a:rPr lang="en-GB" sz="2000" dirty="0"/>
              <a:t>Several data structures well fitted to statistical analysis and modelling (</a:t>
            </a:r>
            <a:r>
              <a:rPr lang="en-GB" sz="2000" i="1" dirty="0"/>
              <a:t>e.g., </a:t>
            </a:r>
            <a:r>
              <a:rPr lang="en-GB" sz="2000" dirty="0"/>
              <a:t>ecological data)</a:t>
            </a:r>
          </a:p>
          <a:p>
            <a:endParaRPr lang="en-GB" sz="2000" dirty="0"/>
          </a:p>
          <a:p>
            <a:r>
              <a:rPr lang="en-GB" sz="2000" dirty="0"/>
              <a:t>A large (and growing) number of statistical methods implemented </a:t>
            </a:r>
          </a:p>
          <a:p>
            <a:pPr marL="118872" indent="0">
              <a:buNone/>
            </a:pPr>
            <a:endParaRPr lang="en-GB" sz="2000" dirty="0"/>
          </a:p>
          <a:p>
            <a:r>
              <a:rPr lang="en-GB" sz="2000" dirty="0"/>
              <a:t>Active and increasing community of users and contributors</a:t>
            </a:r>
          </a:p>
          <a:p>
            <a:endParaRPr lang="en-GB" sz="2000" dirty="0"/>
          </a:p>
          <a:p>
            <a:r>
              <a:rPr lang="en-GB" sz="2000" dirty="0"/>
              <a:t>A large number of support materials from websites to books</a:t>
            </a:r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</p:txBody>
      </p:sp>
      <p:pic>
        <p:nvPicPr>
          <p:cNvPr id="4" name="Picture 2" descr="http://i0.wp.com/datasciencepopularity.com/wp-content/uploads/2015/05/fig_9_cra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341" y="4005064"/>
            <a:ext cx="2443070" cy="2443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o 5"/>
          <p:cNvGrpSpPr/>
          <p:nvPr/>
        </p:nvGrpSpPr>
        <p:grpSpPr>
          <a:xfrm>
            <a:off x="6046501" y="1700809"/>
            <a:ext cx="3018751" cy="1800199"/>
            <a:chOff x="6046501" y="1700809"/>
            <a:chExt cx="3018751" cy="1800199"/>
          </a:xfrm>
        </p:grpSpPr>
        <p:pic>
          <p:nvPicPr>
            <p:cNvPr id="2052" name="Picture 4" descr="http://www.decisivefacts.nl/wp-content/uploads/2015/08/dm-tools-r-bar.pn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364"/>
            <a:stretch/>
          </p:blipFill>
          <p:spPr bwMode="auto">
            <a:xfrm>
              <a:off x="6046501" y="1700809"/>
              <a:ext cx="3018751" cy="18001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tângulo 4"/>
            <p:cNvSpPr/>
            <p:nvPr/>
          </p:nvSpPr>
          <p:spPr>
            <a:xfrm>
              <a:off x="8388424" y="3284984"/>
              <a:ext cx="676828" cy="216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dirty="0"/>
              <a:t>3. R limitations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69168" y="1628800"/>
            <a:ext cx="4834880" cy="5040560"/>
          </a:xfrm>
        </p:spPr>
        <p:txBody>
          <a:bodyPr>
            <a:noAutofit/>
          </a:bodyPr>
          <a:lstStyle/>
          <a:p>
            <a:r>
              <a:rPr lang="en-GB" sz="1700" i="1" dirty="0"/>
              <a:t>“With great power comes great responsibility” - S. Lee</a:t>
            </a:r>
            <a:r>
              <a:rPr lang="en-GB" sz="1700" dirty="0"/>
              <a:t> ;)</a:t>
            </a:r>
          </a:p>
          <a:p>
            <a:endParaRPr lang="en-GB" sz="1700" dirty="0"/>
          </a:p>
          <a:p>
            <a:r>
              <a:rPr lang="en-GB" sz="1700" dirty="0"/>
              <a:t>Simple graphical interface – R </a:t>
            </a:r>
            <a:r>
              <a:rPr lang="en-GB" sz="1700" b="1" dirty="0"/>
              <a:t>requires knowledge about the language syntax as well as the statistical methods and techniques </a:t>
            </a:r>
            <a:r>
              <a:rPr lang="en-GB" sz="1700" dirty="0"/>
              <a:t>(unlike some GUI software's like SPSS)</a:t>
            </a:r>
          </a:p>
          <a:p>
            <a:endParaRPr lang="en-GB" sz="1700" dirty="0"/>
          </a:p>
          <a:p>
            <a:r>
              <a:rPr lang="en-GB" sz="1700" dirty="0"/>
              <a:t>R is an interpreted language so it can be much slower when compared to pre-compiled languages (e.g., C, C++, Java)</a:t>
            </a:r>
          </a:p>
          <a:p>
            <a:endParaRPr lang="en-GB" sz="1700" dirty="0"/>
          </a:p>
          <a:p>
            <a:r>
              <a:rPr lang="en-GB" sz="1700" dirty="0"/>
              <a:t>Memory management can be inefficient – some problems when analysing large datasets</a:t>
            </a:r>
          </a:p>
          <a:p>
            <a:endParaRPr lang="en-GB" sz="1700" dirty="0"/>
          </a:p>
          <a:p>
            <a:r>
              <a:rPr lang="en-GB" sz="1700" dirty="0"/>
              <a:t>Unlike other languages such as Maple, Mathematica or </a:t>
            </a:r>
            <a:r>
              <a:rPr lang="en-GB" sz="1700" dirty="0" err="1"/>
              <a:t>Matlab</a:t>
            </a:r>
            <a:r>
              <a:rPr lang="en-GB" sz="1700" dirty="0"/>
              <a:t>, R is less fit to handle symbolic math calculations</a:t>
            </a:r>
          </a:p>
        </p:txBody>
      </p:sp>
      <p:pic>
        <p:nvPicPr>
          <p:cNvPr id="3074" name="Picture 2" descr="http://www.spss.com.br/software/statistics/imagens/statistics-base2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971" y="1700808"/>
            <a:ext cx="3622493" cy="2784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3" t="11410" r="55109" b="33219"/>
          <a:stretch/>
        </p:blipFill>
        <p:spPr bwMode="auto">
          <a:xfrm>
            <a:off x="5481418" y="3645024"/>
            <a:ext cx="3465776" cy="28083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4. How to install R?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214282" y="1568762"/>
            <a:ext cx="8643998" cy="1500198"/>
          </a:xfrm>
        </p:spPr>
        <p:txBody>
          <a:bodyPr>
            <a:noAutofit/>
          </a:bodyPr>
          <a:lstStyle/>
          <a:p>
            <a:r>
              <a:rPr lang="en-GB" sz="1800" dirty="0"/>
              <a:t>Install R-base package: </a:t>
            </a:r>
            <a:r>
              <a:rPr lang="en-GB" sz="1800" dirty="0">
                <a:hlinkClick r:id="rId3"/>
              </a:rPr>
              <a:t>http://cran.r-project.org/ </a:t>
            </a:r>
            <a:r>
              <a:rPr lang="en-GB" sz="1800" dirty="0"/>
              <a:t>&gt; Download R for Windows &gt; base &gt; </a:t>
            </a:r>
            <a:r>
              <a:rPr lang="en-GB" sz="1800" dirty="0">
                <a:hlinkClick r:id="rId4"/>
              </a:rPr>
              <a:t>Download R 3.4.0 for Windows</a:t>
            </a:r>
            <a:r>
              <a:rPr lang="en-GB" sz="1800" dirty="0"/>
              <a:t> (62 MB, 32/64 bit) [in Linux the installation procedure is a bit different…]</a:t>
            </a:r>
          </a:p>
          <a:p>
            <a:r>
              <a:rPr lang="en-GB" sz="1800" dirty="0"/>
              <a:t>Contributed packages: Start R &gt; Packages &gt; Install package(s) &gt; CRAN Mirror &gt; Packages &gt; OK</a:t>
            </a:r>
          </a:p>
        </p:txBody>
      </p:sp>
      <p:grpSp>
        <p:nvGrpSpPr>
          <p:cNvPr id="30" name="Grupo 29"/>
          <p:cNvGrpSpPr>
            <a:grpSpLocks noChangeAspect="1"/>
          </p:cNvGrpSpPr>
          <p:nvPr/>
        </p:nvGrpSpPr>
        <p:grpSpPr>
          <a:xfrm>
            <a:off x="5346452" y="3068960"/>
            <a:ext cx="3474020" cy="3500461"/>
            <a:chOff x="5072066" y="2917745"/>
            <a:chExt cx="3626922" cy="3654527"/>
          </a:xfrm>
        </p:grpSpPr>
        <p:pic>
          <p:nvPicPr>
            <p:cNvPr id="2054" name="Picture 6"/>
            <p:cNvPicPr>
              <a:picLocks noChangeAspect="1" noChangeArrowheads="1"/>
            </p:cNvPicPr>
            <p:nvPr/>
          </p:nvPicPr>
          <p:blipFill>
            <a:blip r:embed="rId5" cstate="print"/>
            <a:srcRect l="45536" t="7143" r="17410" b="61428"/>
            <a:stretch>
              <a:fillRect/>
            </a:stretch>
          </p:blipFill>
          <p:spPr bwMode="auto">
            <a:xfrm>
              <a:off x="5072066" y="2917745"/>
              <a:ext cx="3390058" cy="17971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grpSp>
          <p:nvGrpSpPr>
            <p:cNvPr id="11" name="Grupo 10"/>
            <p:cNvGrpSpPr>
              <a:grpSpLocks noChangeAspect="1"/>
            </p:cNvGrpSpPr>
            <p:nvPr/>
          </p:nvGrpSpPr>
          <p:grpSpPr>
            <a:xfrm>
              <a:off x="6500826" y="3989264"/>
              <a:ext cx="1384616" cy="1440000"/>
              <a:chOff x="5143504" y="4786322"/>
              <a:chExt cx="1785950" cy="1857388"/>
            </a:xfrm>
          </p:grpSpPr>
          <p:pic>
            <p:nvPicPr>
              <p:cNvPr id="2052" name="Picture 4"/>
              <p:cNvPicPr>
                <a:picLocks noChangeAspect="1" noChangeArrowheads="1"/>
              </p:cNvPicPr>
              <p:nvPr/>
            </p:nvPicPr>
            <p:blipFill>
              <a:blip r:embed="rId6" cstate="print"/>
              <a:srcRect l="31697" t="50715" r="57142" b="33571"/>
              <a:stretch>
                <a:fillRect/>
              </a:stretch>
            </p:blipFill>
            <p:spPr bwMode="auto">
              <a:xfrm>
                <a:off x="5143504" y="5072074"/>
                <a:ext cx="1785950" cy="15716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pic>
            <p:nvPicPr>
              <p:cNvPr id="10" name="Picture 4"/>
              <p:cNvPicPr>
                <a:picLocks noChangeAspect="1" noChangeArrowheads="1"/>
              </p:cNvPicPr>
              <p:nvPr/>
            </p:nvPicPr>
            <p:blipFill>
              <a:blip r:embed="rId6" cstate="print"/>
              <a:srcRect l="31697" t="7143" r="57142" b="90000"/>
              <a:stretch>
                <a:fillRect/>
              </a:stretch>
            </p:blipFill>
            <p:spPr bwMode="auto">
              <a:xfrm>
                <a:off x="5143504" y="4786322"/>
                <a:ext cx="1785950" cy="28575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</p:grpSp>
        <p:grpSp>
          <p:nvGrpSpPr>
            <p:cNvPr id="14" name="Grupo 13"/>
            <p:cNvGrpSpPr>
              <a:grpSpLocks noChangeAspect="1"/>
            </p:cNvGrpSpPr>
            <p:nvPr/>
          </p:nvGrpSpPr>
          <p:grpSpPr>
            <a:xfrm>
              <a:off x="7143768" y="5132272"/>
              <a:ext cx="1555220" cy="1440000"/>
              <a:chOff x="11715800" y="7215214"/>
              <a:chExt cx="1928826" cy="1785926"/>
            </a:xfrm>
          </p:grpSpPr>
          <p:pic>
            <p:nvPicPr>
              <p:cNvPr id="13" name="Picture 5"/>
              <p:cNvPicPr>
                <a:picLocks noChangeAspect="1" noChangeArrowheads="1"/>
              </p:cNvPicPr>
              <p:nvPr/>
            </p:nvPicPr>
            <p:blipFill>
              <a:blip r:embed="rId7" cstate="print"/>
              <a:srcRect l="31697" t="81429" r="56250" b="4285"/>
              <a:stretch>
                <a:fillRect/>
              </a:stretch>
            </p:blipFill>
            <p:spPr bwMode="auto">
              <a:xfrm>
                <a:off x="11715800" y="7572404"/>
                <a:ext cx="1928826" cy="142873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pic>
            <p:nvPicPr>
              <p:cNvPr id="2053" name="Picture 5"/>
              <p:cNvPicPr>
                <a:picLocks noChangeAspect="1" noChangeArrowheads="1"/>
              </p:cNvPicPr>
              <p:nvPr/>
            </p:nvPicPr>
            <p:blipFill>
              <a:blip r:embed="rId7" cstate="print"/>
              <a:srcRect l="31697" t="3572" r="56250" b="85714"/>
              <a:stretch>
                <a:fillRect/>
              </a:stretch>
            </p:blipFill>
            <p:spPr bwMode="auto">
              <a:xfrm>
                <a:off x="11715800" y="7215214"/>
                <a:ext cx="1928826" cy="10715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</p:grpSp>
        <p:sp>
          <p:nvSpPr>
            <p:cNvPr id="27" name="Forma livre 26"/>
            <p:cNvSpPr/>
            <p:nvPr/>
          </p:nvSpPr>
          <p:spPr>
            <a:xfrm>
              <a:off x="5670550" y="3524250"/>
              <a:ext cx="844550" cy="1009650"/>
            </a:xfrm>
            <a:custGeom>
              <a:avLst/>
              <a:gdLst>
                <a:gd name="connsiteX0" fmla="*/ 241300 w 844550"/>
                <a:gd name="connsiteY0" fmla="*/ 0 h 1009650"/>
                <a:gd name="connsiteX1" fmla="*/ 0 w 844550"/>
                <a:gd name="connsiteY1" fmla="*/ 0 h 1009650"/>
                <a:gd name="connsiteX2" fmla="*/ 0 w 844550"/>
                <a:gd name="connsiteY2" fmla="*/ 1009650 h 1009650"/>
                <a:gd name="connsiteX3" fmla="*/ 844550 w 844550"/>
                <a:gd name="connsiteY3" fmla="*/ 100965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4550" h="1009650">
                  <a:moveTo>
                    <a:pt x="241300" y="0"/>
                  </a:moveTo>
                  <a:lnTo>
                    <a:pt x="0" y="0"/>
                  </a:lnTo>
                  <a:lnTo>
                    <a:pt x="0" y="1009650"/>
                  </a:lnTo>
                  <a:lnTo>
                    <a:pt x="844550" y="1009650"/>
                  </a:lnTo>
                </a:path>
              </a:pathLst>
            </a:custGeom>
            <a:ln w="12700">
              <a:solidFill>
                <a:schemeClr val="bg1">
                  <a:lumMod val="50000"/>
                </a:schemeClr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PT" dirty="0"/>
            </a:p>
          </p:txBody>
        </p:sp>
        <p:sp>
          <p:nvSpPr>
            <p:cNvPr id="29" name="Forma livre 28"/>
            <p:cNvSpPr/>
            <p:nvPr/>
          </p:nvSpPr>
          <p:spPr>
            <a:xfrm>
              <a:off x="6286512" y="5000636"/>
              <a:ext cx="844550" cy="1009650"/>
            </a:xfrm>
            <a:custGeom>
              <a:avLst/>
              <a:gdLst>
                <a:gd name="connsiteX0" fmla="*/ 241300 w 844550"/>
                <a:gd name="connsiteY0" fmla="*/ 0 h 1009650"/>
                <a:gd name="connsiteX1" fmla="*/ 0 w 844550"/>
                <a:gd name="connsiteY1" fmla="*/ 0 h 1009650"/>
                <a:gd name="connsiteX2" fmla="*/ 0 w 844550"/>
                <a:gd name="connsiteY2" fmla="*/ 1009650 h 1009650"/>
                <a:gd name="connsiteX3" fmla="*/ 844550 w 844550"/>
                <a:gd name="connsiteY3" fmla="*/ 1009650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4550" h="1009650">
                  <a:moveTo>
                    <a:pt x="241300" y="0"/>
                  </a:moveTo>
                  <a:lnTo>
                    <a:pt x="0" y="0"/>
                  </a:lnTo>
                  <a:lnTo>
                    <a:pt x="0" y="1009650"/>
                  </a:lnTo>
                  <a:lnTo>
                    <a:pt x="844550" y="1009650"/>
                  </a:lnTo>
                </a:path>
              </a:pathLst>
            </a:custGeom>
            <a:ln w="12700">
              <a:solidFill>
                <a:schemeClr val="bg1">
                  <a:lumMod val="50000"/>
                </a:schemeClr>
              </a:solidFill>
              <a:prstDash val="sysDash"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PT" dirty="0"/>
            </a:p>
          </p:txBody>
        </p:sp>
      </p:grp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8"/>
          <a:srcRect l="506" t="14089" r="50611" b="29911"/>
          <a:stretch/>
        </p:blipFill>
        <p:spPr>
          <a:xfrm>
            <a:off x="525017" y="3429000"/>
            <a:ext cx="4469872" cy="28803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5. First session in R environment</a:t>
            </a:r>
            <a:br>
              <a:rPr lang="en-GB" sz="3600" dirty="0"/>
            </a:br>
            <a:r>
              <a:rPr lang="en-GB" sz="1600" i="1" dirty="0"/>
              <a:t>R prompt</a:t>
            </a:r>
            <a:endParaRPr lang="en-GB" sz="3600" dirty="0"/>
          </a:p>
        </p:txBody>
      </p:sp>
      <p:grpSp>
        <p:nvGrpSpPr>
          <p:cNvPr id="29" name="Grupo 28"/>
          <p:cNvGrpSpPr/>
          <p:nvPr/>
        </p:nvGrpSpPr>
        <p:grpSpPr>
          <a:xfrm>
            <a:off x="281481" y="1916832"/>
            <a:ext cx="8581037" cy="4500594"/>
            <a:chOff x="214282" y="1714488"/>
            <a:chExt cx="8581037" cy="4500594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 l="36161" t="2857" b="43571"/>
            <a:stretch>
              <a:fillRect/>
            </a:stretch>
          </p:blipFill>
          <p:spPr bwMode="auto">
            <a:xfrm>
              <a:off x="214282" y="1714488"/>
              <a:ext cx="8581037" cy="45005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5" name="Chaveta à direita 4"/>
            <p:cNvSpPr/>
            <p:nvPr/>
          </p:nvSpPr>
          <p:spPr>
            <a:xfrm>
              <a:off x="2000232" y="2571744"/>
              <a:ext cx="71438" cy="571504"/>
            </a:xfrm>
            <a:prstGeom prst="rightBrac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2147346" y="2714620"/>
              <a:ext cx="1214446" cy="27699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R prompt (&gt;) </a:t>
              </a:r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6357950" y="2571744"/>
              <a:ext cx="2286016" cy="461665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Graphical device opened by function plot()</a:t>
              </a:r>
            </a:p>
          </p:txBody>
        </p:sp>
        <p:cxnSp>
          <p:nvCxnSpPr>
            <p:cNvPr id="11" name="Conexão recta unidireccional 10"/>
            <p:cNvCxnSpPr>
              <a:stCxn id="7" idx="1"/>
            </p:cNvCxnSpPr>
            <p:nvPr/>
          </p:nvCxnSpPr>
          <p:spPr>
            <a:xfrm flipH="1" flipV="1">
              <a:off x="6072198" y="2524450"/>
              <a:ext cx="285752" cy="27812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Chaveta à direita 15"/>
            <p:cNvSpPr/>
            <p:nvPr/>
          </p:nvSpPr>
          <p:spPr>
            <a:xfrm>
              <a:off x="2071670" y="4572008"/>
              <a:ext cx="71438" cy="214314"/>
            </a:xfrm>
            <a:prstGeom prst="rightBrac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7" name="CaixaDeTexto 16"/>
            <p:cNvSpPr txBox="1"/>
            <p:nvPr/>
          </p:nvSpPr>
          <p:spPr>
            <a:xfrm>
              <a:off x="2214545" y="4549983"/>
              <a:ext cx="2290255" cy="276999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Operation and result obtained</a:t>
              </a:r>
            </a:p>
          </p:txBody>
        </p:sp>
        <p:sp>
          <p:nvSpPr>
            <p:cNvPr id="22" name="CaixaDeTexto 21"/>
            <p:cNvSpPr txBox="1"/>
            <p:nvPr/>
          </p:nvSpPr>
          <p:spPr>
            <a:xfrm>
              <a:off x="575710" y="5214950"/>
              <a:ext cx="1785950" cy="761747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GB" sz="1200" dirty="0"/>
                <a:t>Exit dialog</a:t>
              </a:r>
            </a:p>
            <a:p>
              <a:pPr algn="ctr"/>
              <a:r>
                <a:rPr lang="en-GB" sz="1050" dirty="0"/>
                <a:t>(save commands in ‘history’ and data generated in the session)</a:t>
              </a:r>
            </a:p>
          </p:txBody>
        </p:sp>
        <p:cxnSp>
          <p:nvCxnSpPr>
            <p:cNvPr id="23" name="Conexão recta unidireccional 22"/>
            <p:cNvCxnSpPr>
              <a:stCxn id="22" idx="3"/>
            </p:cNvCxnSpPr>
            <p:nvPr/>
          </p:nvCxnSpPr>
          <p:spPr>
            <a:xfrm flipV="1">
              <a:off x="2361660" y="5072076"/>
              <a:ext cx="428628" cy="52374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5. First session in R environment</a:t>
            </a:r>
            <a:br>
              <a:rPr lang="en-GB" sz="4800" dirty="0"/>
            </a:br>
            <a:r>
              <a:rPr lang="en-GB" sz="1600" dirty="0"/>
              <a:t>Workflow</a:t>
            </a:r>
            <a:endParaRPr lang="en-GB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07504" y="1700808"/>
            <a:ext cx="4176464" cy="4896544"/>
          </a:xfrm>
        </p:spPr>
        <p:txBody>
          <a:bodyPr>
            <a:noAutofit/>
          </a:bodyPr>
          <a:lstStyle/>
          <a:p>
            <a:pPr algn="just"/>
            <a:r>
              <a:rPr lang="en-GB" sz="1600" dirty="0"/>
              <a:t>Working directly in R prompt is not practical </a:t>
            </a:r>
          </a:p>
          <a:p>
            <a:pPr algn="just"/>
            <a:endParaRPr lang="en-GB" sz="1600" dirty="0"/>
          </a:p>
          <a:p>
            <a:pPr algn="just"/>
            <a:r>
              <a:rPr lang="en-GB" sz="1600" dirty="0"/>
              <a:t>Generally a code editor is used for editing, debugging, testing and running </a:t>
            </a:r>
            <a:r>
              <a:rPr lang="en-GB" sz="1600" b="1" dirty="0"/>
              <a:t>R scripts</a:t>
            </a:r>
          </a:p>
          <a:p>
            <a:pPr algn="just"/>
            <a:endParaRPr lang="en-GB" sz="1600" dirty="0"/>
          </a:p>
          <a:p>
            <a:pPr algn="just"/>
            <a:r>
              <a:rPr lang="en-GB" sz="1600" dirty="0"/>
              <a:t>Just select the code chunk and press ‘Run’ (or ‘Source’ to run the whole script page)</a:t>
            </a:r>
          </a:p>
          <a:p>
            <a:pPr>
              <a:buNone/>
            </a:pPr>
            <a:endParaRPr lang="en-GB" sz="1600" b="1" dirty="0"/>
          </a:p>
          <a:p>
            <a:pPr>
              <a:buNone/>
            </a:pPr>
            <a:r>
              <a:rPr lang="en-GB" sz="1600" u="sng" dirty="0"/>
              <a:t>Simple editing tools:</a:t>
            </a:r>
            <a:endParaRPr lang="en-GB" sz="1600" b="1" dirty="0"/>
          </a:p>
          <a:p>
            <a:r>
              <a:rPr lang="en-GB" sz="1600" b="1" dirty="0"/>
              <a:t>R – Editor</a:t>
            </a:r>
            <a:r>
              <a:rPr lang="en-GB" sz="1600" dirty="0"/>
              <a:t> (File &gt; New Script /Open Script)</a:t>
            </a:r>
          </a:p>
          <a:p>
            <a:r>
              <a:rPr lang="en-GB" sz="1600" b="1" dirty="0"/>
              <a:t>Notepad </a:t>
            </a:r>
          </a:p>
          <a:p>
            <a:endParaRPr lang="en-GB" sz="1600" b="1" dirty="0"/>
          </a:p>
          <a:p>
            <a:pPr>
              <a:buNone/>
            </a:pPr>
            <a:r>
              <a:rPr lang="en-GB" sz="1600" u="sng" dirty="0"/>
              <a:t>Advanced editors:</a:t>
            </a:r>
            <a:endParaRPr lang="en-GB" sz="1600" b="1" dirty="0"/>
          </a:p>
          <a:p>
            <a:r>
              <a:rPr lang="en-GB" sz="1600" b="1" u="sng" dirty="0"/>
              <a:t>RStudio</a:t>
            </a:r>
            <a:r>
              <a:rPr lang="en-GB" sz="1600" u="sng" dirty="0"/>
              <a:t> (</a:t>
            </a:r>
            <a:r>
              <a:rPr lang="en-GB" sz="1600" u="sng" dirty="0">
                <a:hlinkClick r:id="rId3"/>
              </a:rPr>
              <a:t>http://www.rstudio.org</a:t>
            </a:r>
            <a:r>
              <a:rPr lang="en-GB" sz="1600" u="sng" dirty="0"/>
              <a:t>)</a:t>
            </a:r>
          </a:p>
          <a:p>
            <a:r>
              <a:rPr lang="en-GB" sz="1600" b="1" dirty="0"/>
              <a:t>Notepad++ </a:t>
            </a:r>
            <a:r>
              <a:rPr lang="en-GB" sz="1600" dirty="0"/>
              <a:t>(</a:t>
            </a:r>
            <a:r>
              <a:rPr lang="en-GB" sz="1600" dirty="0">
                <a:hlinkClick r:id="rId4"/>
              </a:rPr>
              <a:t>http://notepad-plus-plus.org</a:t>
            </a:r>
            <a:r>
              <a:rPr lang="en-GB" sz="1600" dirty="0"/>
              <a:t>)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4" r="17656" b="4250"/>
          <a:stretch/>
        </p:blipFill>
        <p:spPr bwMode="auto">
          <a:xfrm>
            <a:off x="4499991" y="2257261"/>
            <a:ext cx="4546679" cy="4268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http://web.warwick.ac.uk/statsdept/user-2011/pics/logo_rstudio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138" y="1704393"/>
            <a:ext cx="1576385" cy="462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5. First session in R environment</a:t>
            </a:r>
            <a:br>
              <a:rPr lang="en-GB" sz="3600" dirty="0"/>
            </a:br>
            <a:r>
              <a:rPr lang="en-GB" sz="1600" dirty="0"/>
              <a:t>Working directory</a:t>
            </a:r>
            <a:endParaRPr lang="en-GB" sz="3600" dirty="0"/>
          </a:p>
        </p:txBody>
      </p:sp>
      <p:sp>
        <p:nvSpPr>
          <p:cNvPr id="9" name="Marcador de Posição de Conteúdo 2"/>
          <p:cNvSpPr>
            <a:spLocks noGrp="1"/>
          </p:cNvSpPr>
          <p:nvPr>
            <p:ph idx="1"/>
          </p:nvPr>
        </p:nvSpPr>
        <p:spPr>
          <a:xfrm>
            <a:off x="357158" y="2504866"/>
            <a:ext cx="3929090" cy="3300398"/>
          </a:xfrm>
        </p:spPr>
        <p:txBody>
          <a:bodyPr>
            <a:noAutofit/>
          </a:bodyPr>
          <a:lstStyle/>
          <a:p>
            <a:r>
              <a:rPr lang="en-GB" sz="1800" dirty="0"/>
              <a:t>The </a:t>
            </a:r>
            <a:r>
              <a:rPr lang="en-GB" sz="1800" b="1" dirty="0"/>
              <a:t>working directory </a:t>
            </a:r>
            <a:r>
              <a:rPr lang="en-GB" sz="1800" dirty="0"/>
              <a:t>is used to read data and/or to save outputs generated by R (e.g., plots, tables)</a:t>
            </a:r>
          </a:p>
          <a:p>
            <a:endParaRPr lang="en-GB" sz="1800" dirty="0"/>
          </a:p>
          <a:p>
            <a:r>
              <a:rPr lang="en-GB" sz="1800" dirty="0"/>
              <a:t>Avoids having to use complete or long system paths to read/write data</a:t>
            </a:r>
          </a:p>
          <a:p>
            <a:endParaRPr lang="en-GB" sz="1800" dirty="0"/>
          </a:p>
          <a:p>
            <a:r>
              <a:rPr lang="en-GB" sz="1800" dirty="0"/>
              <a:t>Don’t forget to use either double backslash (“\\”) or single forward slash (“/”) to define paths </a:t>
            </a:r>
          </a:p>
        </p:txBody>
      </p:sp>
      <p:sp>
        <p:nvSpPr>
          <p:cNvPr id="10" name="Marcador de Posição de Conteúdo 2"/>
          <p:cNvSpPr txBox="1">
            <a:spLocks/>
          </p:cNvSpPr>
          <p:nvPr/>
        </p:nvSpPr>
        <p:spPr>
          <a:xfrm>
            <a:off x="4566605" y="5000636"/>
            <a:ext cx="3879069" cy="1439495"/>
          </a:xfrm>
          <a:prstGeom prst="rect">
            <a:avLst/>
          </a:prstGeom>
        </p:spPr>
        <p:txBody>
          <a:bodyPr vert="horz" lIns="54864" tIns="91440" rtlCol="0">
            <a:normAutofit fontScale="77500" lnSpcReduction="20000"/>
          </a:bodyPr>
          <a:lstStyle/>
          <a:p>
            <a:pPr>
              <a:buNone/>
            </a:pPr>
            <a:r>
              <a:rPr lang="en-GB" sz="16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Get the current working directory</a:t>
            </a:r>
          </a:p>
          <a:p>
            <a:pPr>
              <a:buNone/>
            </a:pPr>
            <a:r>
              <a:rPr lang="en-GB" sz="16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getwd</a:t>
            </a:r>
            <a:r>
              <a:rPr lang="en-GB" sz="16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()</a:t>
            </a:r>
          </a:p>
          <a:p>
            <a:pPr>
              <a:buNone/>
            </a:pPr>
            <a:endParaRPr lang="en-GB" sz="16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6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Set the working </a:t>
            </a:r>
            <a:r>
              <a:rPr lang="en-GB" sz="1600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dir</a:t>
            </a:r>
            <a:endParaRPr lang="en-GB" sz="16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6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setwd</a:t>
            </a:r>
            <a:r>
              <a:rPr lang="en-GB" sz="16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("C:\\EcolMod\\IntroR")</a:t>
            </a:r>
          </a:p>
          <a:p>
            <a:pPr>
              <a:buNone/>
            </a:pPr>
            <a:endParaRPr lang="en-GB" sz="16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6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or</a:t>
            </a:r>
          </a:p>
          <a:p>
            <a:pPr>
              <a:buNone/>
            </a:pPr>
            <a:r>
              <a:rPr lang="en-GB" sz="16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GB" sz="16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setwd</a:t>
            </a:r>
            <a:r>
              <a:rPr lang="en-GB" sz="16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("C:/EcolMod/IntoR")</a:t>
            </a:r>
          </a:p>
          <a:p>
            <a:pPr marL="438912" marR="0" lvl="0" indent="-3200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tabLst/>
              <a:defRPr/>
            </a:pPr>
            <a:endParaRPr kumimoji="0" lang="en-GB" sz="16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cxnSp>
        <p:nvCxnSpPr>
          <p:cNvPr id="11" name="Conexão recta 10"/>
          <p:cNvCxnSpPr/>
          <p:nvPr/>
        </p:nvCxnSpPr>
        <p:spPr>
          <a:xfrm rot="5400000">
            <a:off x="3821901" y="5679297"/>
            <a:ext cx="1357322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upo 3"/>
          <p:cNvGrpSpPr/>
          <p:nvPr/>
        </p:nvGrpSpPr>
        <p:grpSpPr>
          <a:xfrm>
            <a:off x="4501356" y="2060848"/>
            <a:ext cx="4149513" cy="2088232"/>
            <a:chOff x="4501356" y="2060848"/>
            <a:chExt cx="4149513" cy="2088232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576" r="23854" b="63704"/>
            <a:stretch/>
          </p:blipFill>
          <p:spPr bwMode="auto">
            <a:xfrm>
              <a:off x="4501356" y="2060848"/>
              <a:ext cx="4149513" cy="2088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ectângulo 2"/>
            <p:cNvSpPr/>
            <p:nvPr/>
          </p:nvSpPr>
          <p:spPr>
            <a:xfrm>
              <a:off x="6948264" y="3032956"/>
              <a:ext cx="1296144" cy="180020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5. </a:t>
            </a:r>
            <a:r>
              <a:rPr lang="en-US" sz="3600" dirty="0"/>
              <a:t>First session in R environment</a:t>
            </a:r>
            <a:br>
              <a:rPr lang="en-GB" sz="4800" dirty="0"/>
            </a:br>
            <a:r>
              <a:rPr lang="en-GB" sz="1600" dirty="0"/>
              <a:t>Help system</a:t>
            </a:r>
            <a:endParaRPr lang="en-GB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142844" y="2574594"/>
            <a:ext cx="3286148" cy="3014646"/>
          </a:xfrm>
        </p:spPr>
        <p:txBody>
          <a:bodyPr>
            <a:normAutofit/>
          </a:bodyPr>
          <a:lstStyle/>
          <a:p>
            <a:r>
              <a:rPr lang="en-GB" sz="1800" dirty="0"/>
              <a:t>R has a very elaborate </a:t>
            </a:r>
            <a:r>
              <a:rPr lang="en-GB" sz="1800" b="1" dirty="0"/>
              <a:t>help system </a:t>
            </a:r>
            <a:r>
              <a:rPr lang="en-GB" sz="1800" dirty="0"/>
              <a:t>that should consulted whenever necessary</a:t>
            </a:r>
          </a:p>
          <a:p>
            <a:endParaRPr lang="en-GB" sz="1800" dirty="0"/>
          </a:p>
          <a:p>
            <a:r>
              <a:rPr lang="en-GB" sz="1800" dirty="0"/>
              <a:t>This system has several types of </a:t>
            </a:r>
            <a:r>
              <a:rPr lang="en-GB" sz="1800" b="1" dirty="0"/>
              <a:t>information</a:t>
            </a:r>
            <a:r>
              <a:rPr lang="en-GB" sz="1800" dirty="0"/>
              <a:t> as well as </a:t>
            </a:r>
            <a:r>
              <a:rPr lang="en-GB" sz="1800" b="1" dirty="0"/>
              <a:t>examples</a:t>
            </a:r>
            <a:r>
              <a:rPr lang="en-GB" sz="1800" dirty="0"/>
              <a:t> for each statistical procedure available</a:t>
            </a:r>
          </a:p>
        </p:txBody>
      </p:sp>
      <p:grpSp>
        <p:nvGrpSpPr>
          <p:cNvPr id="10" name="Grupo 9"/>
          <p:cNvGrpSpPr/>
          <p:nvPr/>
        </p:nvGrpSpPr>
        <p:grpSpPr>
          <a:xfrm>
            <a:off x="3643306" y="1714488"/>
            <a:ext cx="5143536" cy="2000264"/>
            <a:chOff x="3571868" y="1928802"/>
            <a:chExt cx="5650645" cy="2286016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 l="52233" t="6429" r="9821" b="62143"/>
            <a:stretch>
              <a:fillRect/>
            </a:stretch>
          </p:blipFill>
          <p:spPr bwMode="auto">
            <a:xfrm>
              <a:off x="3571868" y="1928802"/>
              <a:ext cx="4416167" cy="22860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sp>
          <p:nvSpPr>
            <p:cNvPr id="8" name="Chaveta à direita 7"/>
            <p:cNvSpPr/>
            <p:nvPr/>
          </p:nvSpPr>
          <p:spPr>
            <a:xfrm>
              <a:off x="6572264" y="2143116"/>
              <a:ext cx="71438" cy="1857388"/>
            </a:xfrm>
            <a:prstGeom prst="rightBrac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CaixaDeTexto 8"/>
            <p:cNvSpPr txBox="1"/>
            <p:nvPr/>
          </p:nvSpPr>
          <p:spPr>
            <a:xfrm>
              <a:off x="6793621" y="1998827"/>
              <a:ext cx="2428892" cy="2215991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GB" sz="1200" b="1" dirty="0" err="1"/>
                <a:t>Opções</a:t>
              </a:r>
              <a:r>
                <a:rPr lang="en-GB" sz="1200" b="1" dirty="0"/>
                <a:t> do </a:t>
              </a:r>
              <a:r>
                <a:rPr lang="en-GB" sz="1200" b="1" dirty="0" err="1"/>
                <a:t>sistema</a:t>
              </a:r>
              <a:r>
                <a:rPr lang="en-GB" sz="1200" b="1" dirty="0"/>
                <a:t> de </a:t>
              </a:r>
              <a:r>
                <a:rPr lang="en-GB" sz="1200" b="1" dirty="0" err="1"/>
                <a:t>ajuda</a:t>
              </a:r>
              <a:r>
                <a:rPr lang="en-GB" sz="1200" b="1" dirty="0"/>
                <a:t> do R:</a:t>
              </a:r>
            </a:p>
            <a:p>
              <a:pPr>
                <a:buFontTx/>
                <a:buChar char="-"/>
              </a:pPr>
              <a:r>
                <a:rPr lang="en-GB" sz="1200" dirty="0"/>
                <a:t>FAQ</a:t>
              </a:r>
            </a:p>
            <a:p>
              <a:pPr>
                <a:buFontTx/>
                <a:buChar char="-"/>
              </a:pPr>
              <a:r>
                <a:rPr lang="en-GB" sz="1200" dirty="0"/>
                <a:t> </a:t>
              </a:r>
              <a:r>
                <a:rPr lang="en-GB" sz="1200" dirty="0" err="1"/>
                <a:t>Manuais</a:t>
              </a:r>
              <a:r>
                <a:rPr lang="en-GB" sz="1200" dirty="0"/>
                <a:t> de base</a:t>
              </a:r>
            </a:p>
            <a:p>
              <a:pPr>
                <a:buFontTx/>
                <a:buChar char="-"/>
              </a:pPr>
              <a:r>
                <a:rPr lang="en-GB" sz="1200" dirty="0"/>
                <a:t> </a:t>
              </a:r>
              <a:r>
                <a:rPr lang="en-GB" sz="1200" dirty="0" err="1"/>
                <a:t>Documentação</a:t>
              </a:r>
              <a:r>
                <a:rPr lang="en-GB" sz="1200" dirty="0"/>
                <a:t> </a:t>
              </a:r>
              <a:r>
                <a:rPr lang="en-GB" sz="1200" dirty="0" err="1"/>
                <a:t>sobre</a:t>
              </a:r>
              <a:r>
                <a:rPr lang="en-GB" sz="1200" dirty="0"/>
                <a:t> </a:t>
              </a:r>
              <a:r>
                <a:rPr lang="en-GB" sz="1200" dirty="0" err="1"/>
                <a:t>funções</a:t>
              </a:r>
              <a:r>
                <a:rPr lang="en-GB" sz="1200" dirty="0"/>
                <a:t>/</a:t>
              </a:r>
              <a:r>
                <a:rPr lang="en-GB" sz="1200" dirty="0" err="1"/>
                <a:t>pacotes</a:t>
              </a:r>
              <a:r>
                <a:rPr lang="en-GB" sz="1200" dirty="0"/>
                <a:t> </a:t>
              </a:r>
              <a:r>
                <a:rPr lang="en-GB" sz="1200" dirty="0" err="1"/>
                <a:t>específicos</a:t>
              </a:r>
              <a:r>
                <a:rPr lang="en-GB" sz="1200" dirty="0"/>
                <a:t> </a:t>
              </a:r>
              <a:r>
                <a:rPr lang="en-GB" sz="1200" dirty="0" err="1"/>
                <a:t>pesquisáveis</a:t>
              </a:r>
              <a:r>
                <a:rPr lang="en-GB" sz="1200" dirty="0"/>
                <a:t> </a:t>
              </a:r>
              <a:r>
                <a:rPr lang="en-GB" sz="1200" dirty="0" err="1"/>
                <a:t>através</a:t>
              </a:r>
              <a:r>
                <a:rPr lang="en-GB" sz="1200" dirty="0"/>
                <a:t> de </a:t>
              </a:r>
              <a:r>
                <a:rPr lang="en-GB" sz="1200" dirty="0" err="1"/>
                <a:t>vários</a:t>
              </a:r>
              <a:r>
                <a:rPr lang="en-GB" sz="1200" dirty="0"/>
                <a:t> </a:t>
              </a:r>
              <a:r>
                <a:rPr lang="en-GB" sz="1200" dirty="0" err="1"/>
                <a:t>processos</a:t>
              </a:r>
              <a:endParaRPr lang="en-GB" sz="1200" dirty="0"/>
            </a:p>
            <a:p>
              <a:pPr>
                <a:buFontTx/>
                <a:buChar char="-"/>
              </a:pPr>
              <a:r>
                <a:rPr lang="en-GB" sz="1200" dirty="0"/>
                <a:t> </a:t>
              </a:r>
              <a:r>
                <a:rPr lang="en-GB" sz="1200" dirty="0" err="1"/>
                <a:t>Documentação</a:t>
              </a:r>
              <a:r>
                <a:rPr lang="en-GB" sz="1200" dirty="0"/>
                <a:t> </a:t>
              </a:r>
              <a:r>
                <a:rPr lang="en-GB" sz="1200" i="1" dirty="0"/>
                <a:t>offline</a:t>
              </a:r>
              <a:r>
                <a:rPr lang="en-GB" sz="1200" dirty="0"/>
                <a:t> e </a:t>
              </a:r>
              <a:r>
                <a:rPr lang="en-GB" sz="1200" i="1" dirty="0"/>
                <a:t>online</a:t>
              </a:r>
              <a:r>
                <a:rPr lang="en-GB" sz="1200" dirty="0"/>
                <a:t> (e.g.: </a:t>
              </a:r>
              <a:r>
                <a:rPr lang="en-GB" sz="1200" i="1" dirty="0"/>
                <a:t>mailing lists</a:t>
              </a:r>
              <a:r>
                <a:rPr lang="en-GB" sz="1200" dirty="0"/>
                <a:t>)</a:t>
              </a:r>
            </a:p>
          </p:txBody>
        </p:sp>
      </p:grpSp>
      <p:sp>
        <p:nvSpPr>
          <p:cNvPr id="12" name="Marcador de Posição de Conteúdo 2"/>
          <p:cNvSpPr txBox="1">
            <a:spLocks/>
          </p:cNvSpPr>
          <p:nvPr/>
        </p:nvSpPr>
        <p:spPr>
          <a:xfrm>
            <a:off x="3500430" y="3929066"/>
            <a:ext cx="5429288" cy="2714644"/>
          </a:xfrm>
          <a:prstGeom prst="rect">
            <a:avLst/>
          </a:prstGeom>
        </p:spPr>
        <p:txBody>
          <a:bodyPr vert="horz" lIns="54864" tIns="91440" rtlCol="0">
            <a:noAutofit/>
          </a:bodyPr>
          <a:lstStyle/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starts the offline help system</a:t>
            </a:r>
          </a:p>
          <a:p>
            <a:pPr>
              <a:buNone/>
            </a:pP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help.start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()</a:t>
            </a:r>
          </a:p>
          <a:p>
            <a:pPr>
              <a:buNone/>
            </a:pPr>
            <a:endParaRPr lang="en-GB" sz="1200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Searches the documentation by function name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help(</a:t>
            </a: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sqrt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)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?</a:t>
            </a: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sqrt</a:t>
            </a: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Search help by a term or expression</a:t>
            </a:r>
          </a:p>
          <a:p>
            <a:pPr>
              <a:buNone/>
            </a:pPr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help.search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("linear model")</a:t>
            </a:r>
          </a:p>
          <a:p>
            <a:pPr>
              <a:buNone/>
            </a:pP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apropos ("model")</a:t>
            </a: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GB" sz="1200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# Search in mailing lists</a:t>
            </a:r>
          </a:p>
          <a:p>
            <a:r>
              <a:rPr lang="en-GB" sz="1200" b="1" dirty="0" err="1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RSiteSearch</a:t>
            </a:r>
            <a:r>
              <a:rPr lang="en-GB" sz="1200" b="1" dirty="0">
                <a:solidFill>
                  <a:srgbClr val="0070C0"/>
                </a:solidFill>
                <a:latin typeface="Courier New" pitchFamily="49" charset="0"/>
                <a:cs typeface="Courier New" pitchFamily="49" charset="0"/>
              </a:rPr>
              <a:t>("neural networks")</a:t>
            </a: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GB" sz="1200" b="1" dirty="0">
              <a:solidFill>
                <a:srgbClr val="0070C0"/>
              </a:solidFill>
              <a:latin typeface="Courier New" pitchFamily="49" charset="0"/>
              <a:cs typeface="Courier New" pitchFamily="49" charset="0"/>
            </a:endParaRPr>
          </a:p>
          <a:p>
            <a:pPr marL="438912" marR="0" lvl="0" indent="-32004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tabLst/>
              <a:defRPr/>
            </a:pPr>
            <a:endParaRPr kumimoji="0" lang="en-GB" sz="12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cxnSp>
        <p:nvCxnSpPr>
          <p:cNvPr id="11" name="Conexão recta 10"/>
          <p:cNvCxnSpPr/>
          <p:nvPr/>
        </p:nvCxnSpPr>
        <p:spPr>
          <a:xfrm rot="5400000">
            <a:off x="2071670" y="5214950"/>
            <a:ext cx="2571768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ódulo">
  <a:themeElements>
    <a:clrScheme name="Módulo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ódulo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ódul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3489</TotalTime>
  <Words>2360</Words>
  <Application>Microsoft Office PowerPoint</Application>
  <PresentationFormat>Apresentação no Ecrã (4:3)</PresentationFormat>
  <Paragraphs>425</Paragraphs>
  <Slides>16</Slides>
  <Notes>16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16</vt:i4>
      </vt:variant>
    </vt:vector>
  </HeadingPairs>
  <TitlesOfParts>
    <vt:vector size="24" baseType="lpstr">
      <vt:lpstr>Corbel</vt:lpstr>
      <vt:lpstr>Courier New</vt:lpstr>
      <vt:lpstr>Wingdings</vt:lpstr>
      <vt:lpstr>Wingdings 3</vt:lpstr>
      <vt:lpstr>Wingdings 2</vt:lpstr>
      <vt:lpstr>Arial</vt:lpstr>
      <vt:lpstr>Calibri</vt:lpstr>
      <vt:lpstr>Módulo</vt:lpstr>
      <vt:lpstr>Introduction to</vt:lpstr>
      <vt:lpstr>1. So, what is       ?</vt:lpstr>
      <vt:lpstr>2. Why use R?</vt:lpstr>
      <vt:lpstr>3. R limitations</vt:lpstr>
      <vt:lpstr>4. How to install R?</vt:lpstr>
      <vt:lpstr>5. First session in R environment R prompt</vt:lpstr>
      <vt:lpstr>5. First session in R environment Workflow</vt:lpstr>
      <vt:lpstr>5. First session in R environment Working directory</vt:lpstr>
      <vt:lpstr>5. First session in R environment Help system</vt:lpstr>
      <vt:lpstr>6. Data structures Object orientation</vt:lpstr>
      <vt:lpstr>6. Data structures Vectors</vt:lpstr>
      <vt:lpstr>6. Data structures Indexation</vt:lpstr>
      <vt:lpstr>6. Data structures Matrices</vt:lpstr>
      <vt:lpstr>6. Data structures Data frames</vt:lpstr>
      <vt:lpstr>7. Plots in R</vt:lpstr>
      <vt:lpstr>8. Reading/writing data files</vt:lpstr>
    </vt:vector>
  </TitlesOfParts>
  <Company>...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ao R</dc:title>
  <dc:creator>João G.</dc:creator>
  <cp:lastModifiedBy>JG</cp:lastModifiedBy>
  <cp:revision>321</cp:revision>
  <dcterms:created xsi:type="dcterms:W3CDTF">2009-03-20T01:02:29Z</dcterms:created>
  <dcterms:modified xsi:type="dcterms:W3CDTF">2018-07-10T22:15:23Z</dcterms:modified>
</cp:coreProperties>
</file>

<file path=docProps/thumbnail.jpeg>
</file>